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15"/>
  </p:notesMasterIdLst>
  <p:sldIdLst>
    <p:sldId id="256" r:id="rId5"/>
    <p:sldId id="707" r:id="rId6"/>
    <p:sldId id="286" r:id="rId7"/>
    <p:sldId id="313" r:id="rId8"/>
    <p:sldId id="314" r:id="rId9"/>
    <p:sldId id="340" r:id="rId10"/>
    <p:sldId id="667" r:id="rId11"/>
    <p:sldId id="288" r:id="rId12"/>
    <p:sldId id="282" r:id="rId13"/>
    <p:sldId id="287" r:id="rId14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0" autoAdjust="0"/>
    <p:restoredTop sz="94836" autoAdjust="0"/>
  </p:normalViewPr>
  <p:slideViewPr>
    <p:cSldViewPr snapToGrid="0">
      <p:cViewPr varScale="1">
        <p:scale>
          <a:sx n="78" d="100"/>
          <a:sy n="78" d="100"/>
        </p:scale>
        <p:origin x="14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D26ED7E1-B4D9-4489-B6CA-C265694E6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88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E10E8-1FA5-4C17-B75B-6E756F9AD99D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C126572-9A91-4867-805A-856F4754A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CA8EB-039C-4A23-B643-933D22ADF1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0DB95-5E15-46EA-800F-FA3ACC3B6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E1C27-1EA4-4B47-9743-FC8CD0E8C9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E8F85-8FA7-431E-A658-0720DDCCFE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6A867-F4CF-4625-A904-80AF9BBBC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228CD-441C-4A16-8085-15E477744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D27FC-424A-43BD-A99E-09D1C6B80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FE7BA-D6E1-4CFB-B9B7-DB8F86A5A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8E32-4977-4070-9859-B3BE891ED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E61-1773-45BA-910B-F6322EF10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41682C5C-E323-46F4-89EB-D7F81EE1B9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7" y="1339849"/>
            <a:ext cx="7454541" cy="1609827"/>
          </a:xfrm>
        </p:spPr>
        <p:txBody>
          <a:bodyPr/>
          <a:lstStyle/>
          <a:p>
            <a:pPr algn="ctr"/>
            <a:r>
              <a:rPr lang="en-US" dirty="0"/>
              <a:t>SMART Objectives EFL and ESL Classroom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26967" y="4499077"/>
            <a:ext cx="5248275" cy="1109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dirty="0"/>
              <a:t>Prepared by </a:t>
            </a:r>
          </a:p>
          <a:p>
            <a:pPr>
              <a:spcBef>
                <a:spcPct val="0"/>
              </a:spcBef>
            </a:pPr>
            <a:r>
              <a:rPr lang="en-US" b="1" dirty="0"/>
              <a:t>Dr. Marine Milad 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Examples of well-written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06" y="1395412"/>
            <a:ext cx="6993194" cy="4916897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Students will use socially appropriate greeting expressions in role play situations.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Students will distinguish between English /s/ and /z/ sounds when they are used in sentences spoken naturally.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Students will differentiate simple present tense (e.g., "We eat.") from present progressive tense (e.g., "We are eating.") and use these tenses appropriately. </a:t>
            </a:r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182" y="5376321"/>
            <a:ext cx="1728157" cy="124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2697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  = Specific</a:t>
            </a:r>
          </a:p>
          <a:p>
            <a:r>
              <a:rPr lang="en-US" altLang="en-US" dirty="0"/>
              <a:t>M = Measurable</a:t>
            </a:r>
          </a:p>
          <a:p>
            <a:r>
              <a:rPr lang="en-US" altLang="en-US" dirty="0"/>
              <a:t>A  = Attainable</a:t>
            </a:r>
          </a:p>
          <a:p>
            <a:r>
              <a:rPr lang="en-US" altLang="en-US" dirty="0"/>
              <a:t>R  = Realistic</a:t>
            </a:r>
          </a:p>
          <a:p>
            <a:r>
              <a:rPr lang="en-US" altLang="en-US" dirty="0"/>
              <a:t>T  = Timed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086600" cy="838200"/>
          </a:xfrm>
        </p:spPr>
        <p:txBody>
          <a:bodyPr/>
          <a:lstStyle/>
          <a:p>
            <a:r>
              <a:rPr lang="en-US" altLang="en-US" dirty="0"/>
              <a:t>SMART Objectives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410144"/>
            <a:ext cx="4038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64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About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Here is a list of specific, measurable verbs you can use when writing learning objectives for each level of the revised Bloom's Taxonomy:</a:t>
            </a:r>
            <a:endParaRPr lang="en-US" dirty="0"/>
          </a:p>
          <a:p>
            <a:r>
              <a:rPr lang="en-US" dirty="0"/>
              <a:t>Remember. Memorize, show, pick, spell, list, quote, recall, repeat, catalogue, cite, state, relate, record, name.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Understand. ...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Apply. ...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Analyze. ...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Evaluate. ...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Create.</a:t>
            </a:r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076" y="4073236"/>
            <a:ext cx="3531264" cy="255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99439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of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50" y="1254932"/>
            <a:ext cx="7328031" cy="1949548"/>
          </a:xfrm>
        </p:spPr>
        <p:txBody>
          <a:bodyPr>
            <a:noAutofit/>
          </a:bodyPr>
          <a:lstStyle/>
          <a:p>
            <a:r>
              <a:rPr lang="en-US" sz="2100" dirty="0"/>
              <a:t>It depends on the nature of the course (</a:t>
            </a:r>
            <a:r>
              <a:rPr lang="en-US" sz="2100" b="1" dirty="0">
                <a:solidFill>
                  <a:srgbClr val="C00000"/>
                </a:solidFill>
              </a:rPr>
              <a:t>content-based or skill-based</a:t>
            </a:r>
            <a:r>
              <a:rPr lang="en-US" sz="2100" dirty="0"/>
              <a:t>)</a:t>
            </a:r>
          </a:p>
          <a:p>
            <a:r>
              <a:rPr lang="en-US" sz="2100" dirty="0"/>
              <a:t>It depends the intended learning outcomes </a:t>
            </a:r>
          </a:p>
          <a:p>
            <a:r>
              <a:rPr lang="en-US" sz="2100" dirty="0"/>
              <a:t>It requires </a:t>
            </a:r>
            <a:r>
              <a:rPr lang="en-GB" sz="2100" dirty="0"/>
              <a:t>developing various level activities</a:t>
            </a:r>
            <a:r>
              <a:rPr lang="en-US" sz="2100" dirty="0"/>
              <a:t> (</a:t>
            </a:r>
            <a:r>
              <a:rPr lang="en-US" sz="2100" b="1" dirty="0">
                <a:solidFill>
                  <a:srgbClr val="C00000"/>
                </a:solidFill>
              </a:rPr>
              <a:t>Bloom’s Taxonomy</a:t>
            </a:r>
            <a:r>
              <a:rPr lang="en-US" sz="2100" dirty="0"/>
              <a:t>)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005781" y="3473286"/>
            <a:ext cx="6410632" cy="3079913"/>
            <a:chOff x="936" y="576"/>
            <a:chExt cx="3912" cy="301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936" y="576"/>
              <a:ext cx="3912" cy="3016"/>
              <a:chOff x="6840" y="1980"/>
              <a:chExt cx="3780" cy="2913"/>
            </a:xfrm>
          </p:grpSpPr>
          <p:sp>
            <p:nvSpPr>
              <p:cNvPr id="14" name="AutoShape 6"/>
              <p:cNvSpPr>
                <a:spLocks noChangeArrowheads="1"/>
              </p:cNvSpPr>
              <p:nvPr/>
            </p:nvSpPr>
            <p:spPr bwMode="auto">
              <a:xfrm>
                <a:off x="6840" y="1980"/>
                <a:ext cx="3780" cy="291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n w="17780" cmpd="sng">
                    <a:solidFill>
                      <a:srgbClr val="FE8637">
                        <a:tint val="3000"/>
                      </a:srgb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FE8637">
                          <a:tint val="63000"/>
                          <a:sat val="105000"/>
                        </a:srgbClr>
                      </a:gs>
                      <a:gs pos="90000">
                        <a:srgbClr val="FE8637">
                          <a:shade val="50000"/>
                          <a:satMod val="100000"/>
                        </a:srgb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Century Schoolbook"/>
                </a:endParaRPr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8327" y="2600"/>
                <a:ext cx="8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n w="17780" cmpd="sng">
                    <a:solidFill>
                      <a:srgbClr val="FE8637">
                        <a:tint val="3000"/>
                      </a:srgb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FE8637">
                          <a:tint val="63000"/>
                          <a:sat val="105000"/>
                        </a:srgbClr>
                      </a:gs>
                      <a:gs pos="90000">
                        <a:srgbClr val="FE8637">
                          <a:shade val="50000"/>
                          <a:satMod val="100000"/>
                        </a:srgb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Century Schoolbook"/>
                </a:endParaRPr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>
                <a:off x="8052" y="3034"/>
                <a:ext cx="136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n w="17780" cmpd="sng">
                    <a:solidFill>
                      <a:srgbClr val="FE8637">
                        <a:tint val="3000"/>
                      </a:srgb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FE8637">
                          <a:tint val="63000"/>
                          <a:sat val="105000"/>
                        </a:srgbClr>
                      </a:gs>
                      <a:gs pos="90000">
                        <a:srgbClr val="FE8637">
                          <a:shade val="50000"/>
                          <a:satMod val="100000"/>
                        </a:srgb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Century Schoolbook"/>
                </a:endParaRPr>
              </a:p>
            </p:txBody>
          </p:sp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>
                <a:off x="7744" y="3514"/>
                <a:ext cx="19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n w="17780" cmpd="sng">
                    <a:solidFill>
                      <a:srgbClr val="FE8637">
                        <a:tint val="3000"/>
                      </a:srgb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FE8637">
                          <a:tint val="63000"/>
                          <a:sat val="105000"/>
                        </a:srgbClr>
                      </a:gs>
                      <a:gs pos="90000">
                        <a:srgbClr val="FE8637">
                          <a:shade val="50000"/>
                          <a:satMod val="100000"/>
                        </a:srgb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Century Schoolbook"/>
                </a:endParaRP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>
                <a:off x="7119" y="4459"/>
                <a:ext cx="32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n w="17780" cmpd="sng">
                    <a:solidFill>
                      <a:srgbClr val="FE8637">
                        <a:tint val="3000"/>
                      </a:srgb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FE8637">
                          <a:tint val="63000"/>
                          <a:sat val="105000"/>
                        </a:srgbClr>
                      </a:gs>
                      <a:gs pos="90000">
                        <a:srgbClr val="FE8637">
                          <a:shade val="50000"/>
                          <a:satMod val="100000"/>
                        </a:srgb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Century Schoolbook"/>
                </a:endParaRPr>
              </a:p>
            </p:txBody>
          </p:sp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>
                <a:off x="7403" y="4025"/>
                <a:ext cx="26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b="1">
                  <a:ln w="17780" cmpd="sng">
                    <a:solidFill>
                      <a:srgbClr val="FE8637">
                        <a:tint val="3000"/>
                      </a:srgb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FE8637">
                          <a:tint val="63000"/>
                          <a:sat val="105000"/>
                        </a:srgbClr>
                      </a:gs>
                      <a:gs pos="90000">
                        <a:srgbClr val="FE8637">
                          <a:shade val="50000"/>
                          <a:satMod val="100000"/>
                        </a:srgb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Century Schoolbook"/>
                </a:endParaRP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495" y="691"/>
              <a:ext cx="2794" cy="2886"/>
              <a:chOff x="1495" y="584"/>
              <a:chExt cx="2794" cy="2886"/>
            </a:xfrm>
          </p:grpSpPr>
          <p:sp>
            <p:nvSpPr>
              <p:cNvPr id="7" name="Text Box 13"/>
              <p:cNvSpPr txBox="1">
                <a:spLocks noChangeArrowheads="1"/>
              </p:cNvSpPr>
              <p:nvPr/>
            </p:nvSpPr>
            <p:spPr bwMode="auto">
              <a:xfrm>
                <a:off x="2022" y="584"/>
                <a:ext cx="1862" cy="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b="1" dirty="0">
                    <a:ln w="17780" cmpd="sng">
                      <a:solidFill>
                        <a:srgbClr val="FE8637">
                          <a:tint val="3000"/>
                        </a:srgb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rgbClr val="FE8637">
                            <a:tint val="63000"/>
                            <a:sat val="105000"/>
                          </a:srgbClr>
                        </a:gs>
                        <a:gs pos="90000">
                          <a:srgbClr val="FE8637">
                            <a:shade val="50000"/>
                            <a:satMod val="100000"/>
                          </a:srgbClr>
                        </a:gs>
                      </a:gsLst>
                      <a:lin ang="5400000"/>
                    </a:gradFill>
                    <a:effectLst>
                      <a:outerShdw blurRad="55000" dist="50800" dir="5400000" algn="tl">
                        <a:srgbClr val="000000">
                          <a:alpha val="33000"/>
                        </a:srgbClr>
                      </a:outerShdw>
                    </a:effectLst>
                    <a:latin typeface="Arial Black" pitchFamily="34" charset="0"/>
                  </a:rPr>
                  <a:t>Evaluation</a:t>
                </a:r>
              </a:p>
            </p:txBody>
          </p:sp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1495" y="1180"/>
                <a:ext cx="2794" cy="2290"/>
                <a:chOff x="7380" y="2597"/>
                <a:chExt cx="2700" cy="2211"/>
              </a:xfrm>
            </p:grpSpPr>
            <p:sp>
              <p:nvSpPr>
                <p:cNvPr id="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920" y="2597"/>
                  <a:ext cx="162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b="1" dirty="0">
                      <a:ln w="17780" cmpd="sng">
                        <a:solidFill>
                          <a:srgbClr val="FE8637">
                            <a:tint val="3000"/>
                          </a:srgbClr>
                        </a:solidFill>
                        <a:prstDash val="solid"/>
                        <a:miter lim="800000"/>
                      </a:ln>
                      <a:gradFill>
                        <a:gsLst>
                          <a:gs pos="10000">
                            <a:srgbClr val="FE8637">
                              <a:tint val="63000"/>
                              <a:sat val="105000"/>
                            </a:srgbClr>
                          </a:gs>
                          <a:gs pos="90000">
                            <a:srgbClr val="FE8637">
                              <a:shade val="50000"/>
                              <a:satMod val="10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5000" dist="50800" dir="5400000" algn="tl">
                          <a:srgbClr val="000000">
                            <a:alpha val="33000"/>
                          </a:srgbClr>
                        </a:outerShdw>
                      </a:effectLst>
                      <a:latin typeface="Arial Black" pitchFamily="34" charset="0"/>
                    </a:rPr>
                    <a:t>Synthesis</a:t>
                  </a:r>
                  <a:endParaRPr lang="en-US" b="1" dirty="0">
                    <a:ln w="17780" cmpd="sng">
                      <a:solidFill>
                        <a:srgbClr val="FE8637">
                          <a:tint val="3000"/>
                        </a:srgb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rgbClr val="FE8637">
                            <a:tint val="63000"/>
                            <a:sat val="105000"/>
                          </a:srgbClr>
                        </a:gs>
                        <a:gs pos="90000">
                          <a:srgbClr val="FE8637">
                            <a:shade val="50000"/>
                            <a:satMod val="100000"/>
                          </a:srgbClr>
                        </a:gs>
                      </a:gsLst>
                      <a:lin ang="5400000"/>
                    </a:gradFill>
                    <a:effectLst>
                      <a:outerShdw blurRad="55000" dist="50800" dir="5400000" algn="tl">
                        <a:srgbClr val="000000">
                          <a:alpha val="33000"/>
                        </a:srgbClr>
                      </a:outerShdw>
                    </a:effectLst>
                    <a:latin typeface="Century Schoolbook"/>
                  </a:endParaRPr>
                </a:p>
              </p:txBody>
            </p:sp>
            <p:sp>
              <p:nvSpPr>
                <p:cNvPr id="1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740" y="2971"/>
                  <a:ext cx="198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b="1" dirty="0">
                      <a:ln w="17780" cmpd="sng">
                        <a:solidFill>
                          <a:srgbClr val="FE8637">
                            <a:tint val="3000"/>
                          </a:srgbClr>
                        </a:solidFill>
                        <a:prstDash val="solid"/>
                        <a:miter lim="800000"/>
                      </a:ln>
                      <a:gradFill>
                        <a:gsLst>
                          <a:gs pos="10000">
                            <a:srgbClr val="FE8637">
                              <a:tint val="63000"/>
                              <a:sat val="105000"/>
                            </a:srgbClr>
                          </a:gs>
                          <a:gs pos="90000">
                            <a:srgbClr val="FE8637">
                              <a:shade val="50000"/>
                              <a:satMod val="10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5000" dist="50800" dir="5400000" algn="tl">
                          <a:srgbClr val="000000">
                            <a:alpha val="33000"/>
                          </a:srgbClr>
                        </a:outerShdw>
                      </a:effectLst>
                      <a:latin typeface="Arial Black" pitchFamily="34" charset="0"/>
                    </a:rPr>
                    <a:t>Analysis</a:t>
                  </a:r>
                  <a:endParaRPr lang="en-US" b="1" dirty="0">
                    <a:ln w="17780" cmpd="sng">
                      <a:solidFill>
                        <a:srgbClr val="FE8637">
                          <a:tint val="3000"/>
                        </a:srgb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rgbClr val="FE8637">
                            <a:tint val="63000"/>
                            <a:sat val="105000"/>
                          </a:srgbClr>
                        </a:gs>
                        <a:gs pos="90000">
                          <a:srgbClr val="FE8637">
                            <a:shade val="50000"/>
                            <a:satMod val="100000"/>
                          </a:srgbClr>
                        </a:gs>
                      </a:gsLst>
                      <a:lin ang="5400000"/>
                    </a:gradFill>
                    <a:effectLst>
                      <a:outerShdw blurRad="55000" dist="50800" dir="5400000" algn="tl">
                        <a:srgbClr val="000000">
                          <a:alpha val="33000"/>
                        </a:srgbClr>
                      </a:outerShdw>
                    </a:effectLst>
                    <a:latin typeface="Century Schoolbook"/>
                  </a:endParaRPr>
                </a:p>
              </p:txBody>
            </p:sp>
            <p:sp>
              <p:nvSpPr>
                <p:cNvPr id="1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560" y="3531"/>
                  <a:ext cx="234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b="1" dirty="0">
                      <a:ln w="17780" cmpd="sng">
                        <a:solidFill>
                          <a:srgbClr val="FE8637">
                            <a:tint val="3000"/>
                          </a:srgbClr>
                        </a:solidFill>
                        <a:prstDash val="solid"/>
                        <a:miter lim="800000"/>
                      </a:ln>
                      <a:gradFill>
                        <a:gsLst>
                          <a:gs pos="10000">
                            <a:srgbClr val="FE8637">
                              <a:tint val="63000"/>
                              <a:sat val="105000"/>
                            </a:srgbClr>
                          </a:gs>
                          <a:gs pos="90000">
                            <a:srgbClr val="FE8637">
                              <a:shade val="50000"/>
                              <a:satMod val="10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5000" dist="50800" dir="5400000" algn="tl">
                          <a:srgbClr val="000000">
                            <a:alpha val="33000"/>
                          </a:srgbClr>
                        </a:outerShdw>
                      </a:effectLst>
                      <a:latin typeface="Arial Black" pitchFamily="34" charset="0"/>
                    </a:rPr>
                    <a:t>Application</a:t>
                  </a:r>
                  <a:endParaRPr lang="en-US" b="1" dirty="0">
                    <a:ln w="17780" cmpd="sng">
                      <a:solidFill>
                        <a:srgbClr val="FE8637">
                          <a:tint val="3000"/>
                        </a:srgb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rgbClr val="FE8637">
                            <a:tint val="63000"/>
                            <a:sat val="105000"/>
                          </a:srgbClr>
                        </a:gs>
                        <a:gs pos="90000">
                          <a:srgbClr val="FE8637">
                            <a:shade val="50000"/>
                            <a:satMod val="100000"/>
                          </a:srgbClr>
                        </a:gs>
                      </a:gsLst>
                      <a:lin ang="5400000"/>
                    </a:gradFill>
                    <a:effectLst>
                      <a:outerShdw blurRad="55000" dist="50800" dir="5400000" algn="tl">
                        <a:srgbClr val="000000">
                          <a:alpha val="33000"/>
                        </a:srgbClr>
                      </a:outerShdw>
                    </a:effectLst>
                    <a:latin typeface="Century Schoolbook"/>
                  </a:endParaRPr>
                </a:p>
              </p:txBody>
            </p:sp>
            <p:sp>
              <p:nvSpPr>
                <p:cNvPr id="1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380" y="4001"/>
                  <a:ext cx="270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b="1" dirty="0">
                      <a:ln w="17780" cmpd="sng">
                        <a:solidFill>
                          <a:srgbClr val="FE8637">
                            <a:tint val="3000"/>
                          </a:srgbClr>
                        </a:solidFill>
                        <a:prstDash val="solid"/>
                        <a:miter lim="800000"/>
                      </a:ln>
                      <a:gradFill>
                        <a:gsLst>
                          <a:gs pos="10000">
                            <a:srgbClr val="FE8637">
                              <a:tint val="63000"/>
                              <a:sat val="105000"/>
                            </a:srgbClr>
                          </a:gs>
                          <a:gs pos="90000">
                            <a:srgbClr val="FE8637">
                              <a:shade val="50000"/>
                              <a:satMod val="10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5000" dist="50800" dir="5400000" algn="tl">
                          <a:srgbClr val="000000">
                            <a:alpha val="33000"/>
                          </a:srgbClr>
                        </a:outerShdw>
                      </a:effectLst>
                      <a:latin typeface="Arial Black" pitchFamily="34" charset="0"/>
                    </a:rPr>
                    <a:t>Comprehension</a:t>
                  </a:r>
                  <a:endParaRPr lang="en-US" b="1" dirty="0">
                    <a:ln w="17780" cmpd="sng">
                      <a:solidFill>
                        <a:srgbClr val="FE8637">
                          <a:tint val="3000"/>
                        </a:srgb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rgbClr val="FE8637">
                            <a:tint val="63000"/>
                            <a:sat val="105000"/>
                          </a:srgbClr>
                        </a:gs>
                        <a:gs pos="90000">
                          <a:srgbClr val="FE8637">
                            <a:shade val="50000"/>
                            <a:satMod val="100000"/>
                          </a:srgbClr>
                        </a:gs>
                      </a:gsLst>
                      <a:lin ang="5400000"/>
                    </a:gradFill>
                    <a:effectLst>
                      <a:outerShdw blurRad="55000" dist="50800" dir="5400000" algn="tl">
                        <a:srgbClr val="000000">
                          <a:alpha val="33000"/>
                        </a:srgbClr>
                      </a:outerShdw>
                    </a:effectLst>
                    <a:latin typeface="Century Schoolbook"/>
                  </a:endParaRPr>
                </a:p>
              </p:txBody>
            </p:sp>
            <p:sp>
              <p:nvSpPr>
                <p:cNvPr id="1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380" y="4448"/>
                  <a:ext cx="270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b="1" dirty="0">
                      <a:ln w="17780" cmpd="sng">
                        <a:solidFill>
                          <a:srgbClr val="FE8637">
                            <a:tint val="3000"/>
                          </a:srgbClr>
                        </a:solidFill>
                        <a:prstDash val="solid"/>
                        <a:miter lim="800000"/>
                      </a:ln>
                      <a:gradFill>
                        <a:gsLst>
                          <a:gs pos="10000">
                            <a:srgbClr val="FE8637">
                              <a:tint val="63000"/>
                              <a:sat val="105000"/>
                            </a:srgbClr>
                          </a:gs>
                          <a:gs pos="90000">
                            <a:srgbClr val="FE8637">
                              <a:shade val="50000"/>
                              <a:satMod val="10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5000" dist="50800" dir="5400000" algn="tl">
                          <a:srgbClr val="000000">
                            <a:alpha val="33000"/>
                          </a:srgbClr>
                        </a:outerShdw>
                      </a:effectLst>
                      <a:latin typeface="Arial Black" pitchFamily="34" charset="0"/>
                    </a:rPr>
                    <a:t>Knowledge</a:t>
                  </a:r>
                  <a:endParaRPr lang="en-US" b="1" dirty="0">
                    <a:ln w="17780" cmpd="sng">
                      <a:solidFill>
                        <a:srgbClr val="FE8637">
                          <a:tint val="3000"/>
                        </a:srgb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rgbClr val="FE8637">
                            <a:tint val="63000"/>
                            <a:sat val="105000"/>
                          </a:srgbClr>
                        </a:gs>
                        <a:gs pos="90000">
                          <a:srgbClr val="FE8637">
                            <a:shade val="50000"/>
                            <a:satMod val="100000"/>
                          </a:srgbClr>
                        </a:gs>
                      </a:gsLst>
                      <a:lin ang="5400000"/>
                    </a:gradFill>
                    <a:effectLst>
                      <a:outerShdw blurRad="55000" dist="50800" dir="5400000" algn="tl">
                        <a:srgbClr val="000000">
                          <a:alpha val="33000"/>
                        </a:srgbClr>
                      </a:outerShdw>
                    </a:effectLst>
                    <a:latin typeface="Century Schoolbook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4374822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620700" y="1124897"/>
            <a:ext cx="2912178" cy="3600450"/>
          </a:xfrm>
          <a:prstGeom prst="upArrow">
            <a:avLst>
              <a:gd name="adj1" fmla="val 50000"/>
              <a:gd name="adj2" fmla="val 44444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423992" y="1075308"/>
            <a:ext cx="2743200" cy="3497580"/>
          </a:xfrm>
          <a:prstGeom prst="upArrow">
            <a:avLst>
              <a:gd name="adj1" fmla="val 50000"/>
              <a:gd name="adj2" fmla="val 44444"/>
            </a:avLst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1758134" y="216310"/>
            <a:ext cx="7200897" cy="101901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/>
              <a:t>Original Terms            New Terms</a:t>
            </a:r>
            <a:endParaRPr lang="en-AU" sz="3000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023110" y="1553497"/>
            <a:ext cx="3472248" cy="4526193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1800" dirty="0"/>
              <a:t>Evaluation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dirty="0"/>
              <a:t>Synthesis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dirty="0"/>
              <a:t>Analysis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dirty="0"/>
              <a:t>Application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dirty="0"/>
              <a:t>Comprehension</a:t>
            </a:r>
          </a:p>
          <a:p>
            <a:pPr eaLnBrk="1" hangingPunct="1">
              <a:lnSpc>
                <a:spcPct val="140000"/>
              </a:lnSpc>
            </a:pPr>
            <a:r>
              <a:rPr lang="en-US" sz="1800" dirty="0"/>
              <a:t>Knowledge</a:t>
            </a:r>
            <a:endParaRPr lang="en-AU" sz="1800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71921" y="1933021"/>
            <a:ext cx="2205216" cy="258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7598D9"/>
                </a:solidFill>
                <a:latin typeface="Century Schoolbook"/>
              </a:rPr>
              <a:t>Creating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7598D9"/>
                </a:solidFill>
                <a:latin typeface="Century Schoolbook"/>
              </a:rPr>
              <a:t>Evaluating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7598D9"/>
                </a:solidFill>
                <a:latin typeface="Century Schoolbook"/>
              </a:rPr>
              <a:t>Analyzing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7598D9"/>
                </a:solidFill>
                <a:latin typeface="Century Schoolbook"/>
              </a:rPr>
              <a:t>Applying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7598D9"/>
                </a:solidFill>
                <a:latin typeface="Century Schoolbook"/>
              </a:rPr>
              <a:t>Understanding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7598D9"/>
                </a:solidFill>
                <a:latin typeface="Century Schoolbook"/>
              </a:rPr>
              <a:t>Remembering</a:t>
            </a:r>
            <a:endParaRPr lang="en-AU" b="1" dirty="0">
              <a:solidFill>
                <a:srgbClr val="7598D9"/>
              </a:solidFill>
              <a:latin typeface="Century Schoolbook"/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007404">
            <a:off x="4281334" y="2207342"/>
            <a:ext cx="1314450" cy="342900"/>
          </a:xfrm>
          <a:prstGeom prst="rightArrow">
            <a:avLst>
              <a:gd name="adj1" fmla="val 50000"/>
              <a:gd name="adj2" fmla="val 958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-1731763">
            <a:off x="4281334" y="2070182"/>
            <a:ext cx="1314450" cy="342900"/>
          </a:xfrm>
          <a:prstGeom prst="rightArrow">
            <a:avLst>
              <a:gd name="adj1" fmla="val 50000"/>
              <a:gd name="adj2" fmla="val 958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509934" y="2790272"/>
            <a:ext cx="857250" cy="3429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509934" y="3316052"/>
            <a:ext cx="857250" cy="3429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4509934" y="3750392"/>
            <a:ext cx="857250" cy="3429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ED7C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4509934" y="4264742"/>
            <a:ext cx="857250" cy="3429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921958" y="5765758"/>
            <a:ext cx="8033201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dirty="0">
                <a:latin typeface="Century Schoolbook"/>
              </a:rPr>
              <a:t>(Based on Pohl, 2000, </a:t>
            </a:r>
            <a:r>
              <a:rPr lang="en-US" b="1" i="1" dirty="0">
                <a:latin typeface="Century Schoolbook"/>
              </a:rPr>
              <a:t>Learning to Think, Thinking to Learn, p. 8</a:t>
            </a:r>
            <a:r>
              <a:rPr lang="en-US" b="1" dirty="0">
                <a:latin typeface="Century Schoolbook"/>
              </a:rPr>
              <a:t>) </a:t>
            </a:r>
            <a:endParaRPr lang="en-AU" b="1" dirty="0">
              <a:latin typeface="Century Schoolbook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294967295"/>
          </p:nvPr>
        </p:nvSpPr>
        <p:spPr>
          <a:xfrm>
            <a:off x="8129016" y="5157788"/>
            <a:ext cx="609600" cy="390906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>
                <a:latin typeface="Century Schoolbook"/>
              </a:rPr>
              <a:pPr/>
              <a:t>5</a:t>
            </a:fld>
            <a:endParaRPr lang="en-US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069099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>
            <a:extLst>
              <a:ext uri="{FF2B5EF4-FFF2-40B4-BE49-F238E27FC236}">
                <a16:creationId xmlns:a16="http://schemas.microsoft.com/office/drawing/2014/main" id="{95E65DC3-359C-5587-FE2B-A2DF01ED2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838200"/>
          </a:xfrm>
        </p:spPr>
        <p:txBody>
          <a:bodyPr/>
          <a:lstStyle/>
          <a:p>
            <a:r>
              <a:rPr lang="en-US" dirty="0"/>
              <a:t>Bloom’s Taxonomy Verbs</a:t>
            </a:r>
          </a:p>
        </p:txBody>
      </p:sp>
      <p:pic>
        <p:nvPicPr>
          <p:cNvPr id="1026" name="Picture 2" descr="100+ Bloom's Taxonomy Verbs For Critical Thinking">
            <a:extLst>
              <a:ext uri="{FF2B5EF4-FFF2-40B4-BE49-F238E27FC236}">
                <a16:creationId xmlns:a16="http://schemas.microsoft.com/office/drawing/2014/main" id="{B61B5E14-9045-EE0B-D5CF-DD48717A7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0609" y="1395412"/>
            <a:ext cx="7433391" cy="557504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61072446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diagram of a diagram&#10;&#10;Description automatically generated with medium confidence">
            <a:extLst>
              <a:ext uri="{FF2B5EF4-FFF2-40B4-BE49-F238E27FC236}">
                <a16:creationId xmlns:a16="http://schemas.microsoft.com/office/drawing/2014/main" id="{8F01E66D-DC2D-70F8-2A27-72BC545A2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036" y="1383579"/>
            <a:ext cx="7595481" cy="47480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03F4B2-BFE7-AF44-9C39-8B24A8B715EE}"/>
              </a:ext>
            </a:extLst>
          </p:cNvPr>
          <p:cNvSpPr txBox="1"/>
          <p:nvPr/>
        </p:nvSpPr>
        <p:spPr>
          <a:xfrm>
            <a:off x="3760569" y="581946"/>
            <a:ext cx="3133607" cy="60760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15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Culminating learning outcome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E12B8A-4B67-03DD-2304-409EB10E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99919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832" y="304800"/>
            <a:ext cx="7229168" cy="983226"/>
          </a:xfrm>
        </p:spPr>
        <p:txBody>
          <a:bodyPr/>
          <a:lstStyle/>
          <a:p>
            <a:r>
              <a:rPr lang="en-US" sz="2400" dirty="0"/>
              <a:t>What do you think? Is this a well written objective, or does it have problems?</a:t>
            </a:r>
            <a:br>
              <a:rPr lang="en-US" sz="2400" dirty="0"/>
            </a:br>
            <a:endParaRPr lang="fr-F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0" y="2546555"/>
            <a:ext cx="6845709" cy="3795251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Major problem with this objective </a:t>
            </a:r>
            <a:r>
              <a:rPr lang="en-US" sz="2000" dirty="0">
                <a:sym typeface="Wingdings"/>
              </a:rPr>
              <a:t></a:t>
            </a:r>
            <a:r>
              <a:rPr lang="en-US" sz="2000" dirty="0"/>
              <a:t> specifies what the teacher will do. Objectives are more effective when they specify what the students will do.</a:t>
            </a:r>
          </a:p>
          <a:p>
            <a:r>
              <a:rPr lang="en-US" sz="2000" dirty="0"/>
              <a:t>Instructors often state objectives in terms of process or procedure while learning objectives refer to the end results of instruction. </a:t>
            </a:r>
          </a:p>
          <a:p>
            <a:r>
              <a:rPr lang="en-US" sz="2000" dirty="0"/>
              <a:t>A good learning objective states what a student will know or be able to do at the end of instruction.</a:t>
            </a:r>
            <a:endParaRPr lang="fr-F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91148" y="1229032"/>
            <a:ext cx="7226710" cy="10525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In this lesson I will teach the students to pronounce /s/ and /z/ correctly.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649173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839" y="265470"/>
            <a:ext cx="7364361" cy="757085"/>
          </a:xfrm>
        </p:spPr>
        <p:txBody>
          <a:bodyPr/>
          <a:lstStyle/>
          <a:p>
            <a:r>
              <a:rPr lang="en-US" b="0" dirty="0"/>
              <a:t>Goal / Aim/ Objectives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042218"/>
            <a:ext cx="7010400" cy="528975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Goal/Aim: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we working toward today?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 the final result of the lesson in this format: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students will be able to ___</a:t>
            </a:r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(do what?)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Example: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students will be able to </a:t>
            </a:r>
            <a:r>
              <a:rPr lang="en-US" b="1" i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</a:rPr>
              <a:t>ask and answer </a:t>
            </a:r>
            <a: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 about their hobbies and interests</a:t>
            </a:r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/>
              <a:t>As a result of these activities, students will:</a:t>
            </a:r>
          </a:p>
          <a:p>
            <a:pPr>
              <a:buNone/>
            </a:pPr>
            <a:r>
              <a:rPr lang="en-US" dirty="0"/>
              <a:t>     1.  ……………………</a:t>
            </a:r>
          </a:p>
          <a:p>
            <a:pPr>
              <a:buNone/>
            </a:pPr>
            <a:r>
              <a:rPr lang="en-US" dirty="0"/>
              <a:t>     2.  ……………………</a:t>
            </a:r>
          </a:p>
          <a:p>
            <a:pPr>
              <a:buNone/>
            </a:pPr>
            <a:r>
              <a:rPr lang="en-US" dirty="0"/>
              <a:t>     3.  ……………………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450" y="5320145"/>
            <a:ext cx="1805889" cy="130509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92FA7654C0BE4BB31C5018BD28DB42" ma:contentTypeVersion="2" ma:contentTypeDescription="Create a new document." ma:contentTypeScope="" ma:versionID="c674688f790b526a90d7c5887966429d">
  <xsd:schema xmlns:xsd="http://www.w3.org/2001/XMLSchema" xmlns:xs="http://www.w3.org/2001/XMLSchema" xmlns:p="http://schemas.microsoft.com/office/2006/metadata/properties" xmlns:ns2="66463a0a-9fcc-4305-b5ec-4fc414274f60" targetNamespace="http://schemas.microsoft.com/office/2006/metadata/properties" ma:root="true" ma:fieldsID="bfb1a7bb60626272d7557bac812a1e40" ns2:_="">
    <xsd:import namespace="66463a0a-9fcc-4305-b5ec-4fc414274f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63a0a-9fcc-4305-b5ec-4fc414274f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0DA127-5088-452F-AF76-D1EA5EEB1D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463a0a-9fcc-4305-b5ec-4fc414274f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A264A6-93F1-4CB5-A7BB-EC848862BE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B1E95-C05D-4966-A96B-B18CE04834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350</TotalTime>
  <Words>438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Century Schoolbook</vt:lpstr>
      <vt:lpstr>Tahoma</vt:lpstr>
      <vt:lpstr>Wingdings</vt:lpstr>
      <vt:lpstr>Classroom expectations</vt:lpstr>
      <vt:lpstr>SMART Objectives EFL and ESL Classroom</vt:lpstr>
      <vt:lpstr>SMART Objectives</vt:lpstr>
      <vt:lpstr>About Objectives </vt:lpstr>
      <vt:lpstr>Criteria of Assessment </vt:lpstr>
      <vt:lpstr>Original Terms            New Terms</vt:lpstr>
      <vt:lpstr>Bloom’s Taxonomy Verbs</vt:lpstr>
      <vt:lpstr>PowerPoint Presentation</vt:lpstr>
      <vt:lpstr>What do you think? Is this a well written objective, or does it have problems? </vt:lpstr>
      <vt:lpstr>Goal / Aim/ Objectives  </vt:lpstr>
      <vt:lpstr>Examples of well-written objectives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Planning for the EFL and ESL Classroom</dc:title>
  <dc:subject/>
  <dc:creator>jgerges</dc:creator>
  <cp:keywords/>
  <dc:description/>
  <cp:lastModifiedBy>Marine Milad</cp:lastModifiedBy>
  <cp:revision>87</cp:revision>
  <dcterms:created xsi:type="dcterms:W3CDTF">2013-03-19T15:04:17Z</dcterms:created>
  <dcterms:modified xsi:type="dcterms:W3CDTF">2024-05-23T10:55:08Z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  <property fmtid="{D5CDD505-2E9C-101B-9397-08002B2CF9AE}" pid="3" name="ContentTypeId">
    <vt:lpwstr>0x0101003292FA7654C0BE4BB31C5018BD28DB42</vt:lpwstr>
  </property>
</Properties>
</file>