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9" r:id="rId3"/>
    <p:sldId id="278" r:id="rId4"/>
    <p:sldId id="257" r:id="rId5"/>
    <p:sldId id="258" r:id="rId6"/>
    <p:sldId id="305" r:id="rId7"/>
    <p:sldId id="306" r:id="rId8"/>
    <p:sldId id="308" r:id="rId9"/>
    <p:sldId id="309" r:id="rId10"/>
    <p:sldId id="311" r:id="rId11"/>
    <p:sldId id="312" r:id="rId12"/>
    <p:sldId id="313" r:id="rId13"/>
    <p:sldId id="314" r:id="rId14"/>
    <p:sldId id="315" r:id="rId15"/>
    <p:sldId id="275"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850"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rawing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688D707-BA81-418F-88C6-43D483985C50}"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45A857FC-E394-42E9-973F-59F3415DE559}">
      <dgm:prSet custT="1"/>
      <dgm:spPr/>
      <dgm:t>
        <a:bodyPr/>
        <a:lstStyle/>
        <a:p>
          <a:pPr>
            <a:lnSpc>
              <a:spcPct val="100000"/>
            </a:lnSpc>
          </a:pPr>
          <a:r>
            <a:rPr lang="en-US" sz="2000" b="1" dirty="0"/>
            <a:t>Grammar-Translation Method:</a:t>
          </a:r>
          <a:r>
            <a:rPr lang="en-US" sz="2000" dirty="0"/>
            <a:t> This historical approach emphasizes rote memorization of grammar rules and translation of text. It has been criticized for its limited focus on communication. </a:t>
          </a:r>
        </a:p>
      </dgm:t>
    </dgm:pt>
    <dgm:pt modelId="{7CA61A38-D243-4C8B-84E9-F17C985E6E09}" type="parTrans" cxnId="{37DAE818-775C-4EEC-AEAD-4F6DAFA3B2C9}">
      <dgm:prSet/>
      <dgm:spPr/>
      <dgm:t>
        <a:bodyPr/>
        <a:lstStyle/>
        <a:p>
          <a:endParaRPr lang="en-US" sz="2000"/>
        </a:p>
      </dgm:t>
    </dgm:pt>
    <dgm:pt modelId="{61644EDF-DE06-4735-8B57-4BAC88186906}" type="sibTrans" cxnId="{37DAE818-775C-4EEC-AEAD-4F6DAFA3B2C9}">
      <dgm:prSet/>
      <dgm:spPr/>
      <dgm:t>
        <a:bodyPr/>
        <a:lstStyle/>
        <a:p>
          <a:endParaRPr lang="en-US" sz="2000"/>
        </a:p>
      </dgm:t>
    </dgm:pt>
    <dgm:pt modelId="{3FA39D76-8749-4A4C-B5D5-82E2A20B8E1D}">
      <dgm:prSet custT="1"/>
      <dgm:spPr/>
      <dgm:t>
        <a:bodyPr/>
        <a:lstStyle/>
        <a:p>
          <a:pPr>
            <a:lnSpc>
              <a:spcPct val="100000"/>
            </a:lnSpc>
          </a:pPr>
          <a:r>
            <a:rPr lang="en-US" sz="2000" b="1" dirty="0"/>
            <a:t>Direct Method:</a:t>
          </a:r>
          <a:r>
            <a:rPr lang="en-US" sz="2000" dirty="0"/>
            <a:t> The Direct Method emphasizes teaching English through immersion, avoiding the use of the students' native language. It concentrates on oral communication but may lack structured content</a:t>
          </a:r>
          <a:r>
            <a:rPr lang="en-US" sz="2000" b="0" i="0" dirty="0"/>
            <a:t>.</a:t>
          </a:r>
          <a:endParaRPr lang="en-US" sz="2000" dirty="0"/>
        </a:p>
      </dgm:t>
    </dgm:pt>
    <dgm:pt modelId="{7675FDC8-3EC9-44C9-95C0-D63321F5C61F}" type="parTrans" cxnId="{B1251C69-08C6-4114-B435-7E139B390B56}">
      <dgm:prSet/>
      <dgm:spPr/>
      <dgm:t>
        <a:bodyPr/>
        <a:lstStyle/>
        <a:p>
          <a:endParaRPr lang="en-US" sz="2000"/>
        </a:p>
      </dgm:t>
    </dgm:pt>
    <dgm:pt modelId="{2427FCC9-8294-4BDE-BD6C-76D81F34AF44}" type="sibTrans" cxnId="{B1251C69-08C6-4114-B435-7E139B390B56}">
      <dgm:prSet/>
      <dgm:spPr/>
      <dgm:t>
        <a:bodyPr/>
        <a:lstStyle/>
        <a:p>
          <a:endParaRPr lang="en-US" sz="2000"/>
        </a:p>
      </dgm:t>
    </dgm:pt>
    <dgm:pt modelId="{B5B59BF6-14D4-4326-BC73-1DD2EF64EDF7}">
      <dgm:prSet custT="1"/>
      <dgm:spPr/>
      <dgm:t>
        <a:bodyPr/>
        <a:lstStyle/>
        <a:p>
          <a:pPr>
            <a:lnSpc>
              <a:spcPct val="100000"/>
            </a:lnSpc>
          </a:pPr>
          <a:r>
            <a:rPr lang="en-US" sz="2000" b="1" dirty="0"/>
            <a:t>Audio-Lingual Method:</a:t>
          </a:r>
          <a:r>
            <a:rPr lang="en-US" sz="2000" dirty="0"/>
            <a:t> This approach relies on repetition and drills to reinforce language patterns, with a primary focus on accuracy over fluency</a:t>
          </a:r>
          <a:r>
            <a:rPr lang="en-US" sz="2000" b="0" i="0" dirty="0"/>
            <a:t>.</a:t>
          </a:r>
          <a:endParaRPr lang="en-US" sz="2000" dirty="0"/>
        </a:p>
      </dgm:t>
    </dgm:pt>
    <dgm:pt modelId="{FE7D8797-E862-4E79-B7A6-B70AA748A409}" type="parTrans" cxnId="{20EAAFAE-C231-4F08-941A-1B9B4CAE4F62}">
      <dgm:prSet/>
      <dgm:spPr/>
      <dgm:t>
        <a:bodyPr/>
        <a:lstStyle/>
        <a:p>
          <a:endParaRPr lang="en-US" sz="2000"/>
        </a:p>
      </dgm:t>
    </dgm:pt>
    <dgm:pt modelId="{C5E1D221-1A1B-4242-8637-92568BA1CD79}" type="sibTrans" cxnId="{20EAAFAE-C231-4F08-941A-1B9B4CAE4F62}">
      <dgm:prSet/>
      <dgm:spPr/>
      <dgm:t>
        <a:bodyPr/>
        <a:lstStyle/>
        <a:p>
          <a:endParaRPr lang="en-US" sz="2000"/>
        </a:p>
      </dgm:t>
    </dgm:pt>
    <dgm:pt modelId="{C5675FAC-09F8-4E30-9DD5-D98E2FACCE2D}" type="pres">
      <dgm:prSet presAssocID="{9688D707-BA81-418F-88C6-43D483985C50}" presName="root" presStyleCnt="0">
        <dgm:presLayoutVars>
          <dgm:dir/>
          <dgm:resizeHandles val="exact"/>
        </dgm:presLayoutVars>
      </dgm:prSet>
      <dgm:spPr/>
    </dgm:pt>
    <dgm:pt modelId="{61FA33AF-6AEB-4CDE-BB68-06C4E6C8CD37}" type="pres">
      <dgm:prSet presAssocID="{45A857FC-E394-42E9-973F-59F3415DE559}" presName="compNode" presStyleCnt="0"/>
      <dgm:spPr/>
    </dgm:pt>
    <dgm:pt modelId="{FCA3B50E-131B-4DF6-83E7-02A44726E1F8}" type="pres">
      <dgm:prSet presAssocID="{45A857FC-E394-42E9-973F-59F3415DE559}" presName="bgRect" presStyleLbl="bgShp" presStyleIdx="0" presStyleCnt="3"/>
      <dgm:spPr/>
    </dgm:pt>
    <dgm:pt modelId="{490B4D9B-EF4D-4250-B874-E2A3D9390084}" type="pres">
      <dgm:prSet presAssocID="{45A857FC-E394-42E9-973F-59F3415DE559}"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at Bubble"/>
        </a:ext>
      </dgm:extLst>
    </dgm:pt>
    <dgm:pt modelId="{2FC52714-5530-4AB7-ACF2-A170288AFFBA}" type="pres">
      <dgm:prSet presAssocID="{45A857FC-E394-42E9-973F-59F3415DE559}" presName="spaceRect" presStyleCnt="0"/>
      <dgm:spPr/>
    </dgm:pt>
    <dgm:pt modelId="{D643782F-8C0A-48F5-AE4F-95B1BB8A9FEE}" type="pres">
      <dgm:prSet presAssocID="{45A857FC-E394-42E9-973F-59F3415DE559}" presName="parTx" presStyleLbl="revTx" presStyleIdx="0" presStyleCnt="3" custScaleX="119613">
        <dgm:presLayoutVars>
          <dgm:chMax val="0"/>
          <dgm:chPref val="0"/>
        </dgm:presLayoutVars>
      </dgm:prSet>
      <dgm:spPr/>
    </dgm:pt>
    <dgm:pt modelId="{EE5EAFD7-95B6-4219-89F0-E34B16948CE1}" type="pres">
      <dgm:prSet presAssocID="{61644EDF-DE06-4735-8B57-4BAC88186906}" presName="sibTrans" presStyleCnt="0"/>
      <dgm:spPr/>
    </dgm:pt>
    <dgm:pt modelId="{D9FE5D0C-80EE-4367-A200-9BE7FC8C6D2C}" type="pres">
      <dgm:prSet presAssocID="{3FA39D76-8749-4A4C-B5D5-82E2A20B8E1D}" presName="compNode" presStyleCnt="0"/>
      <dgm:spPr/>
    </dgm:pt>
    <dgm:pt modelId="{3F027051-126D-4316-BA0F-3D77F735F390}" type="pres">
      <dgm:prSet presAssocID="{3FA39D76-8749-4A4C-B5D5-82E2A20B8E1D}" presName="bgRect" presStyleLbl="bgShp" presStyleIdx="1" presStyleCnt="3"/>
      <dgm:spPr/>
    </dgm:pt>
    <dgm:pt modelId="{E9AC4B60-DC17-45C0-9E06-1BEA22F18EB3}" type="pres">
      <dgm:prSet presAssocID="{3FA39D76-8749-4A4C-B5D5-82E2A20B8E1D}"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ullseye"/>
        </a:ext>
      </dgm:extLst>
    </dgm:pt>
    <dgm:pt modelId="{EB78E422-757A-4E62-A760-C7F28C5FAAD9}" type="pres">
      <dgm:prSet presAssocID="{3FA39D76-8749-4A4C-B5D5-82E2A20B8E1D}" presName="spaceRect" presStyleCnt="0"/>
      <dgm:spPr/>
    </dgm:pt>
    <dgm:pt modelId="{B503341B-63C1-4676-BDC4-41A8C5FFAE22}" type="pres">
      <dgm:prSet presAssocID="{3FA39D76-8749-4A4C-B5D5-82E2A20B8E1D}" presName="parTx" presStyleLbl="revTx" presStyleIdx="1" presStyleCnt="3" custScaleX="111197">
        <dgm:presLayoutVars>
          <dgm:chMax val="0"/>
          <dgm:chPref val="0"/>
        </dgm:presLayoutVars>
      </dgm:prSet>
      <dgm:spPr/>
    </dgm:pt>
    <dgm:pt modelId="{B1CE1D9A-E661-4AD5-9507-2658FB8B13C5}" type="pres">
      <dgm:prSet presAssocID="{2427FCC9-8294-4BDE-BD6C-76D81F34AF44}" presName="sibTrans" presStyleCnt="0"/>
      <dgm:spPr/>
    </dgm:pt>
    <dgm:pt modelId="{02B6B907-9B3D-46AF-B3A2-32AF9BF2B0BA}" type="pres">
      <dgm:prSet presAssocID="{B5B59BF6-14D4-4326-BC73-1DD2EF64EDF7}" presName="compNode" presStyleCnt="0"/>
      <dgm:spPr/>
    </dgm:pt>
    <dgm:pt modelId="{CD019C24-CE11-4652-9875-7B2F92D9FDBA}" type="pres">
      <dgm:prSet presAssocID="{B5B59BF6-14D4-4326-BC73-1DD2EF64EDF7}" presName="bgRect" presStyleLbl="bgShp" presStyleIdx="2" presStyleCnt="3"/>
      <dgm:spPr/>
    </dgm:pt>
    <dgm:pt modelId="{E5046BC2-A66D-4B46-AD1E-11801D61177E}" type="pres">
      <dgm:prSet presAssocID="{B5B59BF6-14D4-4326-BC73-1DD2EF64EDF7}"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Meeting"/>
        </a:ext>
      </dgm:extLst>
    </dgm:pt>
    <dgm:pt modelId="{A976CA59-EA39-45A0-9C64-15B53F23F039}" type="pres">
      <dgm:prSet presAssocID="{B5B59BF6-14D4-4326-BC73-1DD2EF64EDF7}" presName="spaceRect" presStyleCnt="0"/>
      <dgm:spPr/>
    </dgm:pt>
    <dgm:pt modelId="{72A9D0C9-479E-42BF-B24B-14DC1BE0B764}" type="pres">
      <dgm:prSet presAssocID="{B5B59BF6-14D4-4326-BC73-1DD2EF64EDF7}" presName="parTx" presStyleLbl="revTx" presStyleIdx="2" presStyleCnt="3">
        <dgm:presLayoutVars>
          <dgm:chMax val="0"/>
          <dgm:chPref val="0"/>
        </dgm:presLayoutVars>
      </dgm:prSet>
      <dgm:spPr/>
    </dgm:pt>
  </dgm:ptLst>
  <dgm:cxnLst>
    <dgm:cxn modelId="{37DAE818-775C-4EEC-AEAD-4F6DAFA3B2C9}" srcId="{9688D707-BA81-418F-88C6-43D483985C50}" destId="{45A857FC-E394-42E9-973F-59F3415DE559}" srcOrd="0" destOrd="0" parTransId="{7CA61A38-D243-4C8B-84E9-F17C985E6E09}" sibTransId="{61644EDF-DE06-4735-8B57-4BAC88186906}"/>
    <dgm:cxn modelId="{F3957620-B262-4AD6-9D03-91FC4A45EAE4}" type="presOf" srcId="{45A857FC-E394-42E9-973F-59F3415DE559}" destId="{D643782F-8C0A-48F5-AE4F-95B1BB8A9FEE}" srcOrd="0" destOrd="0" presId="urn:microsoft.com/office/officeart/2018/2/layout/IconVerticalSolidList"/>
    <dgm:cxn modelId="{31B37245-8B72-46E9-8F84-DCC4469381B9}" type="presOf" srcId="{3FA39D76-8749-4A4C-B5D5-82E2A20B8E1D}" destId="{B503341B-63C1-4676-BDC4-41A8C5FFAE22}" srcOrd="0" destOrd="0" presId="urn:microsoft.com/office/officeart/2018/2/layout/IconVerticalSolidList"/>
    <dgm:cxn modelId="{B1251C69-08C6-4114-B435-7E139B390B56}" srcId="{9688D707-BA81-418F-88C6-43D483985C50}" destId="{3FA39D76-8749-4A4C-B5D5-82E2A20B8E1D}" srcOrd="1" destOrd="0" parTransId="{7675FDC8-3EC9-44C9-95C0-D63321F5C61F}" sibTransId="{2427FCC9-8294-4BDE-BD6C-76D81F34AF44}"/>
    <dgm:cxn modelId="{AEBF8276-D991-4EC5-81A2-2FF815A276E6}" type="presOf" srcId="{B5B59BF6-14D4-4326-BC73-1DD2EF64EDF7}" destId="{72A9D0C9-479E-42BF-B24B-14DC1BE0B764}" srcOrd="0" destOrd="0" presId="urn:microsoft.com/office/officeart/2018/2/layout/IconVerticalSolidList"/>
    <dgm:cxn modelId="{C89F527C-D30C-41DA-A18B-1D55C79D57B3}" type="presOf" srcId="{9688D707-BA81-418F-88C6-43D483985C50}" destId="{C5675FAC-09F8-4E30-9DD5-D98E2FACCE2D}" srcOrd="0" destOrd="0" presId="urn:microsoft.com/office/officeart/2018/2/layout/IconVerticalSolidList"/>
    <dgm:cxn modelId="{20EAAFAE-C231-4F08-941A-1B9B4CAE4F62}" srcId="{9688D707-BA81-418F-88C6-43D483985C50}" destId="{B5B59BF6-14D4-4326-BC73-1DD2EF64EDF7}" srcOrd="2" destOrd="0" parTransId="{FE7D8797-E862-4E79-B7A6-B70AA748A409}" sibTransId="{C5E1D221-1A1B-4242-8637-92568BA1CD79}"/>
    <dgm:cxn modelId="{77E00AF9-83BD-416D-91BD-CBA4B9B3C659}" type="presParOf" srcId="{C5675FAC-09F8-4E30-9DD5-D98E2FACCE2D}" destId="{61FA33AF-6AEB-4CDE-BB68-06C4E6C8CD37}" srcOrd="0" destOrd="0" presId="urn:microsoft.com/office/officeart/2018/2/layout/IconVerticalSolidList"/>
    <dgm:cxn modelId="{4D7EA33C-50FE-4D78-B42A-A07DE619EE19}" type="presParOf" srcId="{61FA33AF-6AEB-4CDE-BB68-06C4E6C8CD37}" destId="{FCA3B50E-131B-4DF6-83E7-02A44726E1F8}" srcOrd="0" destOrd="0" presId="urn:microsoft.com/office/officeart/2018/2/layout/IconVerticalSolidList"/>
    <dgm:cxn modelId="{4DA4642A-425D-4669-BC39-E9F0B4E6E6CD}" type="presParOf" srcId="{61FA33AF-6AEB-4CDE-BB68-06C4E6C8CD37}" destId="{490B4D9B-EF4D-4250-B874-E2A3D9390084}" srcOrd="1" destOrd="0" presId="urn:microsoft.com/office/officeart/2018/2/layout/IconVerticalSolidList"/>
    <dgm:cxn modelId="{0E4986E5-66BB-463C-A643-29154386146F}" type="presParOf" srcId="{61FA33AF-6AEB-4CDE-BB68-06C4E6C8CD37}" destId="{2FC52714-5530-4AB7-ACF2-A170288AFFBA}" srcOrd="2" destOrd="0" presId="urn:microsoft.com/office/officeart/2018/2/layout/IconVerticalSolidList"/>
    <dgm:cxn modelId="{7C0C9B02-0E50-4B94-AF2D-C1F2AF9D7D17}" type="presParOf" srcId="{61FA33AF-6AEB-4CDE-BB68-06C4E6C8CD37}" destId="{D643782F-8C0A-48F5-AE4F-95B1BB8A9FEE}" srcOrd="3" destOrd="0" presId="urn:microsoft.com/office/officeart/2018/2/layout/IconVerticalSolidList"/>
    <dgm:cxn modelId="{939E1DFF-73A8-4F56-98CB-FFEDC62B90BA}" type="presParOf" srcId="{C5675FAC-09F8-4E30-9DD5-D98E2FACCE2D}" destId="{EE5EAFD7-95B6-4219-89F0-E34B16948CE1}" srcOrd="1" destOrd="0" presId="urn:microsoft.com/office/officeart/2018/2/layout/IconVerticalSolidList"/>
    <dgm:cxn modelId="{381431B7-60FA-4F4E-800F-3E4491B60EA7}" type="presParOf" srcId="{C5675FAC-09F8-4E30-9DD5-D98E2FACCE2D}" destId="{D9FE5D0C-80EE-4367-A200-9BE7FC8C6D2C}" srcOrd="2" destOrd="0" presId="urn:microsoft.com/office/officeart/2018/2/layout/IconVerticalSolidList"/>
    <dgm:cxn modelId="{FF1E6627-7737-43E8-86C5-B452AAEBA2B4}" type="presParOf" srcId="{D9FE5D0C-80EE-4367-A200-9BE7FC8C6D2C}" destId="{3F027051-126D-4316-BA0F-3D77F735F390}" srcOrd="0" destOrd="0" presId="urn:microsoft.com/office/officeart/2018/2/layout/IconVerticalSolidList"/>
    <dgm:cxn modelId="{0F15A21B-9CC7-4B6A-95FA-1BAF9C8A9DFB}" type="presParOf" srcId="{D9FE5D0C-80EE-4367-A200-9BE7FC8C6D2C}" destId="{E9AC4B60-DC17-45C0-9E06-1BEA22F18EB3}" srcOrd="1" destOrd="0" presId="urn:microsoft.com/office/officeart/2018/2/layout/IconVerticalSolidList"/>
    <dgm:cxn modelId="{201CFAA6-2EDA-4F30-B0DB-F86C75A1E03E}" type="presParOf" srcId="{D9FE5D0C-80EE-4367-A200-9BE7FC8C6D2C}" destId="{EB78E422-757A-4E62-A760-C7F28C5FAAD9}" srcOrd="2" destOrd="0" presId="urn:microsoft.com/office/officeart/2018/2/layout/IconVerticalSolidList"/>
    <dgm:cxn modelId="{C57BD161-6A47-4C63-8419-D65A985F2A78}" type="presParOf" srcId="{D9FE5D0C-80EE-4367-A200-9BE7FC8C6D2C}" destId="{B503341B-63C1-4676-BDC4-41A8C5FFAE22}" srcOrd="3" destOrd="0" presId="urn:microsoft.com/office/officeart/2018/2/layout/IconVerticalSolidList"/>
    <dgm:cxn modelId="{B6F90C3F-9B5B-47AF-AE5E-F3E38C571476}" type="presParOf" srcId="{C5675FAC-09F8-4E30-9DD5-D98E2FACCE2D}" destId="{B1CE1D9A-E661-4AD5-9507-2658FB8B13C5}" srcOrd="3" destOrd="0" presId="urn:microsoft.com/office/officeart/2018/2/layout/IconVerticalSolidList"/>
    <dgm:cxn modelId="{B33B8C88-C6E4-4B70-BEAB-9760D14E8CF2}" type="presParOf" srcId="{C5675FAC-09F8-4E30-9DD5-D98E2FACCE2D}" destId="{02B6B907-9B3D-46AF-B3A2-32AF9BF2B0BA}" srcOrd="4" destOrd="0" presId="urn:microsoft.com/office/officeart/2018/2/layout/IconVerticalSolidList"/>
    <dgm:cxn modelId="{FB9B29E2-3637-40DD-88AD-26C4C9ECC170}" type="presParOf" srcId="{02B6B907-9B3D-46AF-B3A2-32AF9BF2B0BA}" destId="{CD019C24-CE11-4652-9875-7B2F92D9FDBA}" srcOrd="0" destOrd="0" presId="urn:microsoft.com/office/officeart/2018/2/layout/IconVerticalSolidList"/>
    <dgm:cxn modelId="{E2FABE3D-E768-4010-9C28-72FDF296B2B9}" type="presParOf" srcId="{02B6B907-9B3D-46AF-B3A2-32AF9BF2B0BA}" destId="{E5046BC2-A66D-4B46-AD1E-11801D61177E}" srcOrd="1" destOrd="0" presId="urn:microsoft.com/office/officeart/2018/2/layout/IconVerticalSolidList"/>
    <dgm:cxn modelId="{BCB934D7-142B-4F15-A704-C72719C041B0}" type="presParOf" srcId="{02B6B907-9B3D-46AF-B3A2-32AF9BF2B0BA}" destId="{A976CA59-EA39-45A0-9C64-15B53F23F039}" srcOrd="2" destOrd="0" presId="urn:microsoft.com/office/officeart/2018/2/layout/IconVerticalSolidList"/>
    <dgm:cxn modelId="{2725B0BE-6EC9-44ED-9541-ADE559CA4A7C}" type="presParOf" srcId="{02B6B907-9B3D-46AF-B3A2-32AF9BF2B0BA}" destId="{72A9D0C9-479E-42BF-B24B-14DC1BE0B764}"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A3B50E-131B-4DF6-83E7-02A44726E1F8}">
      <dsp:nvSpPr>
        <dsp:cNvPr id="0" name=""/>
        <dsp:cNvSpPr/>
      </dsp:nvSpPr>
      <dsp:spPr>
        <a:xfrm>
          <a:off x="-137723" y="11646"/>
          <a:ext cx="6604070" cy="172532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90B4D9B-EF4D-4250-B874-E2A3D9390084}">
      <dsp:nvSpPr>
        <dsp:cNvPr id="0" name=""/>
        <dsp:cNvSpPr/>
      </dsp:nvSpPr>
      <dsp:spPr>
        <a:xfrm>
          <a:off x="384187" y="399844"/>
          <a:ext cx="950784" cy="94892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643782F-8C0A-48F5-AE4F-95B1BB8A9FEE}">
      <dsp:nvSpPr>
        <dsp:cNvPr id="0" name=""/>
        <dsp:cNvSpPr/>
      </dsp:nvSpPr>
      <dsp:spPr>
        <a:xfrm>
          <a:off x="1420626" y="11646"/>
          <a:ext cx="5321166" cy="17270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2775" tIns="182775" rIns="182775" bIns="182775" numCol="1" spcCol="1270" anchor="ctr" anchorCtr="0">
          <a:noAutofit/>
        </a:bodyPr>
        <a:lstStyle/>
        <a:p>
          <a:pPr marL="0" lvl="0" indent="0" algn="l" defTabSz="889000">
            <a:lnSpc>
              <a:spcPct val="100000"/>
            </a:lnSpc>
            <a:spcBef>
              <a:spcPct val="0"/>
            </a:spcBef>
            <a:spcAft>
              <a:spcPct val="35000"/>
            </a:spcAft>
            <a:buNone/>
          </a:pPr>
          <a:r>
            <a:rPr lang="en-US" sz="2000" b="1" kern="1200" dirty="0"/>
            <a:t>Grammar-Translation Method:</a:t>
          </a:r>
          <a:r>
            <a:rPr lang="en-US" sz="2000" kern="1200" dirty="0"/>
            <a:t> This historical approach emphasizes rote memorization of grammar rules and translation of text. It has been criticized for its limited focus on communication. </a:t>
          </a:r>
        </a:p>
      </dsp:txBody>
      <dsp:txXfrm>
        <a:off x="1420626" y="11646"/>
        <a:ext cx="5321166" cy="1727011"/>
      </dsp:txXfrm>
    </dsp:sp>
    <dsp:sp modelId="{3F027051-126D-4316-BA0F-3D77F735F390}">
      <dsp:nvSpPr>
        <dsp:cNvPr id="0" name=""/>
        <dsp:cNvSpPr/>
      </dsp:nvSpPr>
      <dsp:spPr>
        <a:xfrm>
          <a:off x="-137723" y="2122438"/>
          <a:ext cx="6604070" cy="172532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9AC4B60-DC17-45C0-9E06-1BEA22F18EB3}">
      <dsp:nvSpPr>
        <dsp:cNvPr id="0" name=""/>
        <dsp:cNvSpPr/>
      </dsp:nvSpPr>
      <dsp:spPr>
        <a:xfrm>
          <a:off x="384187" y="2510636"/>
          <a:ext cx="950784" cy="94892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503341B-63C1-4676-BDC4-41A8C5FFAE22}">
      <dsp:nvSpPr>
        <dsp:cNvPr id="0" name=""/>
        <dsp:cNvSpPr/>
      </dsp:nvSpPr>
      <dsp:spPr>
        <a:xfrm>
          <a:off x="1607825" y="2122438"/>
          <a:ext cx="4946768" cy="17270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2775" tIns="182775" rIns="182775" bIns="182775" numCol="1" spcCol="1270" anchor="ctr" anchorCtr="0">
          <a:noAutofit/>
        </a:bodyPr>
        <a:lstStyle/>
        <a:p>
          <a:pPr marL="0" lvl="0" indent="0" algn="l" defTabSz="889000">
            <a:lnSpc>
              <a:spcPct val="100000"/>
            </a:lnSpc>
            <a:spcBef>
              <a:spcPct val="0"/>
            </a:spcBef>
            <a:spcAft>
              <a:spcPct val="35000"/>
            </a:spcAft>
            <a:buNone/>
          </a:pPr>
          <a:r>
            <a:rPr lang="en-US" sz="2000" b="1" kern="1200" dirty="0"/>
            <a:t>Direct Method:</a:t>
          </a:r>
          <a:r>
            <a:rPr lang="en-US" sz="2000" kern="1200" dirty="0"/>
            <a:t> The Direct Method emphasizes teaching English through immersion, avoiding the use of the students' native language. It concentrates on oral communication but may lack structured content</a:t>
          </a:r>
          <a:r>
            <a:rPr lang="en-US" sz="2000" b="0" i="0" kern="1200" dirty="0"/>
            <a:t>.</a:t>
          </a:r>
          <a:endParaRPr lang="en-US" sz="2000" kern="1200" dirty="0"/>
        </a:p>
      </dsp:txBody>
      <dsp:txXfrm>
        <a:off x="1607825" y="2122438"/>
        <a:ext cx="4946768" cy="1727011"/>
      </dsp:txXfrm>
    </dsp:sp>
    <dsp:sp modelId="{CD019C24-CE11-4652-9875-7B2F92D9FDBA}">
      <dsp:nvSpPr>
        <dsp:cNvPr id="0" name=""/>
        <dsp:cNvSpPr/>
      </dsp:nvSpPr>
      <dsp:spPr>
        <a:xfrm>
          <a:off x="-137723" y="4233230"/>
          <a:ext cx="6604070" cy="172532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5046BC2-A66D-4B46-AD1E-11801D61177E}">
      <dsp:nvSpPr>
        <dsp:cNvPr id="0" name=""/>
        <dsp:cNvSpPr/>
      </dsp:nvSpPr>
      <dsp:spPr>
        <a:xfrm>
          <a:off x="384187" y="4621428"/>
          <a:ext cx="950784" cy="948928"/>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2A9D0C9-479E-42BF-B24B-14DC1BE0B764}">
      <dsp:nvSpPr>
        <dsp:cNvPr id="0" name=""/>
        <dsp:cNvSpPr/>
      </dsp:nvSpPr>
      <dsp:spPr>
        <a:xfrm>
          <a:off x="1856883" y="4233230"/>
          <a:ext cx="4448652" cy="17270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2775" tIns="182775" rIns="182775" bIns="182775" numCol="1" spcCol="1270" anchor="ctr" anchorCtr="0">
          <a:noAutofit/>
        </a:bodyPr>
        <a:lstStyle/>
        <a:p>
          <a:pPr marL="0" lvl="0" indent="0" algn="l" defTabSz="889000">
            <a:lnSpc>
              <a:spcPct val="100000"/>
            </a:lnSpc>
            <a:spcBef>
              <a:spcPct val="0"/>
            </a:spcBef>
            <a:spcAft>
              <a:spcPct val="35000"/>
            </a:spcAft>
            <a:buNone/>
          </a:pPr>
          <a:r>
            <a:rPr lang="en-US" sz="2000" b="1" kern="1200" dirty="0"/>
            <a:t>Audio-Lingual Method:</a:t>
          </a:r>
          <a:r>
            <a:rPr lang="en-US" sz="2000" kern="1200" dirty="0"/>
            <a:t> This approach relies on repetition and drills to reinforce language patterns, with a primary focus on accuracy over fluency</a:t>
          </a:r>
          <a:r>
            <a:rPr lang="en-US" sz="2000" b="0" i="0" kern="1200" dirty="0"/>
            <a:t>.</a:t>
          </a:r>
          <a:endParaRPr lang="en-US" sz="2000" kern="1200" dirty="0"/>
        </a:p>
      </dsp:txBody>
      <dsp:txXfrm>
        <a:off x="1856883" y="4233230"/>
        <a:ext cx="4448652" cy="1727011"/>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AC3D01-BFA2-4EA7-BAC1-BC53A6BF14AA}" type="datetimeFigureOut">
              <a:rPr lang="en-US" smtClean="0"/>
              <a:t>5/26/2024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E1FE71-04C9-4C14-A8C8-FF649BDCB94C}" type="slidenum">
              <a:rPr lang="en-US" smtClean="0"/>
              <a:t>‹#›</a:t>
            </a:fld>
            <a:endParaRPr lang="en-US"/>
          </a:p>
        </p:txBody>
      </p:sp>
    </p:spTree>
    <p:extLst>
      <p:ext uri="{BB962C8B-B14F-4D97-AF65-F5344CB8AC3E}">
        <p14:creationId xmlns:p14="http://schemas.microsoft.com/office/powerpoint/2010/main" val="30211058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5D8978-E3C6-36D4-FD43-C217E2531E3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DB7043F-CF64-23AD-1AA1-8A7DA3F9A20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045049A-C1DF-1DC6-9298-8C727E08E44F}"/>
              </a:ext>
            </a:extLst>
          </p:cNvPr>
          <p:cNvSpPr>
            <a:spLocks noGrp="1"/>
          </p:cNvSpPr>
          <p:nvPr>
            <p:ph type="dt" sz="half" idx="10"/>
          </p:nvPr>
        </p:nvSpPr>
        <p:spPr/>
        <p:txBody>
          <a:bodyPr/>
          <a:lstStyle/>
          <a:p>
            <a:fld id="{B232D759-AC39-4AF6-A730-7BD0F9216E6D}" type="datetimeFigureOut">
              <a:rPr lang="en-US" smtClean="0"/>
              <a:t>5/26/2024</a:t>
            </a:fld>
            <a:endParaRPr lang="en-US"/>
          </a:p>
        </p:txBody>
      </p:sp>
      <p:sp>
        <p:nvSpPr>
          <p:cNvPr id="5" name="Footer Placeholder 4">
            <a:extLst>
              <a:ext uri="{FF2B5EF4-FFF2-40B4-BE49-F238E27FC236}">
                <a16:creationId xmlns:a16="http://schemas.microsoft.com/office/drawing/2014/main" id="{5DDC7DDF-B535-7821-6109-B941BDB208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5B740F-2F5A-3900-E93D-308519984AF7}"/>
              </a:ext>
            </a:extLst>
          </p:cNvPr>
          <p:cNvSpPr>
            <a:spLocks noGrp="1"/>
          </p:cNvSpPr>
          <p:nvPr>
            <p:ph type="sldNum" sz="quarter" idx="12"/>
          </p:nvPr>
        </p:nvSpPr>
        <p:spPr/>
        <p:txBody>
          <a:bodyPr/>
          <a:lstStyle/>
          <a:p>
            <a:fld id="{5FAB5D97-5CC3-4128-93DC-927F61BF7DB9}" type="slidenum">
              <a:rPr lang="en-US" smtClean="0"/>
              <a:t>‹#›</a:t>
            </a:fld>
            <a:endParaRPr lang="en-US"/>
          </a:p>
        </p:txBody>
      </p:sp>
    </p:spTree>
    <p:extLst>
      <p:ext uri="{BB962C8B-B14F-4D97-AF65-F5344CB8AC3E}">
        <p14:creationId xmlns:p14="http://schemas.microsoft.com/office/powerpoint/2010/main" val="19830750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C5D01-3737-4EF4-C870-083EF868F37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4D7FF2B-FC05-03D6-FDE5-EAB1563B92D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BE1E63-052B-58A9-A666-91338DB313C3}"/>
              </a:ext>
            </a:extLst>
          </p:cNvPr>
          <p:cNvSpPr>
            <a:spLocks noGrp="1"/>
          </p:cNvSpPr>
          <p:nvPr>
            <p:ph type="dt" sz="half" idx="10"/>
          </p:nvPr>
        </p:nvSpPr>
        <p:spPr/>
        <p:txBody>
          <a:bodyPr/>
          <a:lstStyle/>
          <a:p>
            <a:fld id="{B232D759-AC39-4AF6-A730-7BD0F9216E6D}" type="datetimeFigureOut">
              <a:rPr lang="en-US" smtClean="0"/>
              <a:t>5/26/2024</a:t>
            </a:fld>
            <a:endParaRPr lang="en-US"/>
          </a:p>
        </p:txBody>
      </p:sp>
      <p:sp>
        <p:nvSpPr>
          <p:cNvPr id="5" name="Footer Placeholder 4">
            <a:extLst>
              <a:ext uri="{FF2B5EF4-FFF2-40B4-BE49-F238E27FC236}">
                <a16:creationId xmlns:a16="http://schemas.microsoft.com/office/drawing/2014/main" id="{29AEA85E-7CA6-388D-89A9-EF9D55FEFA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D205FE-B51F-354A-3016-F65FEF3BC005}"/>
              </a:ext>
            </a:extLst>
          </p:cNvPr>
          <p:cNvSpPr>
            <a:spLocks noGrp="1"/>
          </p:cNvSpPr>
          <p:nvPr>
            <p:ph type="sldNum" sz="quarter" idx="12"/>
          </p:nvPr>
        </p:nvSpPr>
        <p:spPr/>
        <p:txBody>
          <a:bodyPr/>
          <a:lstStyle/>
          <a:p>
            <a:fld id="{5FAB5D97-5CC3-4128-93DC-927F61BF7DB9}" type="slidenum">
              <a:rPr lang="en-US" smtClean="0"/>
              <a:t>‹#›</a:t>
            </a:fld>
            <a:endParaRPr lang="en-US"/>
          </a:p>
        </p:txBody>
      </p:sp>
    </p:spTree>
    <p:extLst>
      <p:ext uri="{BB962C8B-B14F-4D97-AF65-F5344CB8AC3E}">
        <p14:creationId xmlns:p14="http://schemas.microsoft.com/office/powerpoint/2010/main" val="27326587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C21F1E2-55C6-A5A5-FCAA-0FF1D82A2DA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A4FD565-187A-725B-F140-0FC1FEAA76D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B8CDCE-C1D1-3BD0-EF02-7B23CF1CD81A}"/>
              </a:ext>
            </a:extLst>
          </p:cNvPr>
          <p:cNvSpPr>
            <a:spLocks noGrp="1"/>
          </p:cNvSpPr>
          <p:nvPr>
            <p:ph type="dt" sz="half" idx="10"/>
          </p:nvPr>
        </p:nvSpPr>
        <p:spPr/>
        <p:txBody>
          <a:bodyPr/>
          <a:lstStyle/>
          <a:p>
            <a:fld id="{B232D759-AC39-4AF6-A730-7BD0F9216E6D}" type="datetimeFigureOut">
              <a:rPr lang="en-US" smtClean="0"/>
              <a:t>5/26/2024</a:t>
            </a:fld>
            <a:endParaRPr lang="en-US"/>
          </a:p>
        </p:txBody>
      </p:sp>
      <p:sp>
        <p:nvSpPr>
          <p:cNvPr id="5" name="Footer Placeholder 4">
            <a:extLst>
              <a:ext uri="{FF2B5EF4-FFF2-40B4-BE49-F238E27FC236}">
                <a16:creationId xmlns:a16="http://schemas.microsoft.com/office/drawing/2014/main" id="{9E0C3FE9-A0F2-3F1C-0C74-57C0235167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437251-51F0-23A0-5BF2-9B97C9D2B374}"/>
              </a:ext>
            </a:extLst>
          </p:cNvPr>
          <p:cNvSpPr>
            <a:spLocks noGrp="1"/>
          </p:cNvSpPr>
          <p:nvPr>
            <p:ph type="sldNum" sz="quarter" idx="12"/>
          </p:nvPr>
        </p:nvSpPr>
        <p:spPr/>
        <p:txBody>
          <a:bodyPr/>
          <a:lstStyle/>
          <a:p>
            <a:fld id="{5FAB5D97-5CC3-4128-93DC-927F61BF7DB9}" type="slidenum">
              <a:rPr lang="en-US" smtClean="0"/>
              <a:t>‹#›</a:t>
            </a:fld>
            <a:endParaRPr lang="en-US"/>
          </a:p>
        </p:txBody>
      </p:sp>
    </p:spTree>
    <p:extLst>
      <p:ext uri="{BB962C8B-B14F-4D97-AF65-F5344CB8AC3E}">
        <p14:creationId xmlns:p14="http://schemas.microsoft.com/office/powerpoint/2010/main" val="3343095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EED13-51A6-5725-4D98-423072EA6BE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27DABD-AE01-792A-04C8-02131F39774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904784-63EB-F1F8-36DC-138BBC310855}"/>
              </a:ext>
            </a:extLst>
          </p:cNvPr>
          <p:cNvSpPr>
            <a:spLocks noGrp="1"/>
          </p:cNvSpPr>
          <p:nvPr>
            <p:ph type="dt" sz="half" idx="10"/>
          </p:nvPr>
        </p:nvSpPr>
        <p:spPr/>
        <p:txBody>
          <a:bodyPr/>
          <a:lstStyle/>
          <a:p>
            <a:fld id="{B232D759-AC39-4AF6-A730-7BD0F9216E6D}" type="datetimeFigureOut">
              <a:rPr lang="en-US" smtClean="0"/>
              <a:t>5/26/2024</a:t>
            </a:fld>
            <a:endParaRPr lang="en-US"/>
          </a:p>
        </p:txBody>
      </p:sp>
      <p:sp>
        <p:nvSpPr>
          <p:cNvPr id="5" name="Footer Placeholder 4">
            <a:extLst>
              <a:ext uri="{FF2B5EF4-FFF2-40B4-BE49-F238E27FC236}">
                <a16:creationId xmlns:a16="http://schemas.microsoft.com/office/drawing/2014/main" id="{18B076CC-8B49-6F2A-8726-99B5C5AC4B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C7A8A0-D3A4-BBD8-AF31-A1F0B7449C2D}"/>
              </a:ext>
            </a:extLst>
          </p:cNvPr>
          <p:cNvSpPr>
            <a:spLocks noGrp="1"/>
          </p:cNvSpPr>
          <p:nvPr>
            <p:ph type="sldNum" sz="quarter" idx="12"/>
          </p:nvPr>
        </p:nvSpPr>
        <p:spPr/>
        <p:txBody>
          <a:bodyPr/>
          <a:lstStyle/>
          <a:p>
            <a:fld id="{5FAB5D97-5CC3-4128-93DC-927F61BF7DB9}" type="slidenum">
              <a:rPr lang="en-US" smtClean="0"/>
              <a:t>‹#›</a:t>
            </a:fld>
            <a:endParaRPr lang="en-US"/>
          </a:p>
        </p:txBody>
      </p:sp>
    </p:spTree>
    <p:extLst>
      <p:ext uri="{BB962C8B-B14F-4D97-AF65-F5344CB8AC3E}">
        <p14:creationId xmlns:p14="http://schemas.microsoft.com/office/powerpoint/2010/main" val="3944102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4B068-26D0-078A-2223-BAA9BA48237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C78E86B-B72B-199E-7D13-7EBC3AF7D61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E7421B1-C416-E5B0-6057-0AD85E69E523}"/>
              </a:ext>
            </a:extLst>
          </p:cNvPr>
          <p:cNvSpPr>
            <a:spLocks noGrp="1"/>
          </p:cNvSpPr>
          <p:nvPr>
            <p:ph type="dt" sz="half" idx="10"/>
          </p:nvPr>
        </p:nvSpPr>
        <p:spPr/>
        <p:txBody>
          <a:bodyPr/>
          <a:lstStyle/>
          <a:p>
            <a:fld id="{B232D759-AC39-4AF6-A730-7BD0F9216E6D}" type="datetimeFigureOut">
              <a:rPr lang="en-US" smtClean="0"/>
              <a:t>5/26/2024</a:t>
            </a:fld>
            <a:endParaRPr lang="en-US"/>
          </a:p>
        </p:txBody>
      </p:sp>
      <p:sp>
        <p:nvSpPr>
          <p:cNvPr id="5" name="Footer Placeholder 4">
            <a:extLst>
              <a:ext uri="{FF2B5EF4-FFF2-40B4-BE49-F238E27FC236}">
                <a16:creationId xmlns:a16="http://schemas.microsoft.com/office/drawing/2014/main" id="{1FF4D48E-D88C-BB24-2753-7552FF103D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C7BE7F-A9E1-21F8-C855-9981C8F278E2}"/>
              </a:ext>
            </a:extLst>
          </p:cNvPr>
          <p:cNvSpPr>
            <a:spLocks noGrp="1"/>
          </p:cNvSpPr>
          <p:nvPr>
            <p:ph type="sldNum" sz="quarter" idx="12"/>
          </p:nvPr>
        </p:nvSpPr>
        <p:spPr/>
        <p:txBody>
          <a:bodyPr/>
          <a:lstStyle/>
          <a:p>
            <a:fld id="{5FAB5D97-5CC3-4128-93DC-927F61BF7DB9}" type="slidenum">
              <a:rPr lang="en-US" smtClean="0"/>
              <a:t>‹#›</a:t>
            </a:fld>
            <a:endParaRPr lang="en-US"/>
          </a:p>
        </p:txBody>
      </p:sp>
    </p:spTree>
    <p:extLst>
      <p:ext uri="{BB962C8B-B14F-4D97-AF65-F5344CB8AC3E}">
        <p14:creationId xmlns:p14="http://schemas.microsoft.com/office/powerpoint/2010/main" val="194935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37170-320B-DEB5-5E48-3F2CF3C2F50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0531D9D-6455-B7DE-1D52-8ABF3D72932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E8982E6-5B1D-121A-ED6F-6E267A464EE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E88DBF0-E78C-1F84-ABC9-562E515F7255}"/>
              </a:ext>
            </a:extLst>
          </p:cNvPr>
          <p:cNvSpPr>
            <a:spLocks noGrp="1"/>
          </p:cNvSpPr>
          <p:nvPr>
            <p:ph type="dt" sz="half" idx="10"/>
          </p:nvPr>
        </p:nvSpPr>
        <p:spPr/>
        <p:txBody>
          <a:bodyPr/>
          <a:lstStyle/>
          <a:p>
            <a:fld id="{B232D759-AC39-4AF6-A730-7BD0F9216E6D}" type="datetimeFigureOut">
              <a:rPr lang="en-US" smtClean="0"/>
              <a:t>5/26/2024</a:t>
            </a:fld>
            <a:endParaRPr lang="en-US"/>
          </a:p>
        </p:txBody>
      </p:sp>
      <p:sp>
        <p:nvSpPr>
          <p:cNvPr id="6" name="Footer Placeholder 5">
            <a:extLst>
              <a:ext uri="{FF2B5EF4-FFF2-40B4-BE49-F238E27FC236}">
                <a16:creationId xmlns:a16="http://schemas.microsoft.com/office/drawing/2014/main" id="{2EBF5653-4C2D-A066-813A-397A4B2652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73AA72-DC65-0A1B-E15C-782BB73DF43F}"/>
              </a:ext>
            </a:extLst>
          </p:cNvPr>
          <p:cNvSpPr>
            <a:spLocks noGrp="1"/>
          </p:cNvSpPr>
          <p:nvPr>
            <p:ph type="sldNum" sz="quarter" idx="12"/>
          </p:nvPr>
        </p:nvSpPr>
        <p:spPr/>
        <p:txBody>
          <a:bodyPr/>
          <a:lstStyle/>
          <a:p>
            <a:fld id="{5FAB5D97-5CC3-4128-93DC-927F61BF7DB9}" type="slidenum">
              <a:rPr lang="en-US" smtClean="0"/>
              <a:t>‹#›</a:t>
            </a:fld>
            <a:endParaRPr lang="en-US"/>
          </a:p>
        </p:txBody>
      </p:sp>
    </p:spTree>
    <p:extLst>
      <p:ext uri="{BB962C8B-B14F-4D97-AF65-F5344CB8AC3E}">
        <p14:creationId xmlns:p14="http://schemas.microsoft.com/office/powerpoint/2010/main" val="283968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93080-DCDB-B96A-315B-3C8026DE29D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86CFE2D-F021-6E66-7371-C8754B1EFD4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409511B-3C52-9144-C9F6-13CB8865A8F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625A285-8CD3-1851-6F04-C7C393822C1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438346A-E179-3E0E-DE57-9C6832757C6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95774ED-644A-49FD-5058-59FCB3F58620}"/>
              </a:ext>
            </a:extLst>
          </p:cNvPr>
          <p:cNvSpPr>
            <a:spLocks noGrp="1"/>
          </p:cNvSpPr>
          <p:nvPr>
            <p:ph type="dt" sz="half" idx="10"/>
          </p:nvPr>
        </p:nvSpPr>
        <p:spPr/>
        <p:txBody>
          <a:bodyPr/>
          <a:lstStyle/>
          <a:p>
            <a:fld id="{B232D759-AC39-4AF6-A730-7BD0F9216E6D}" type="datetimeFigureOut">
              <a:rPr lang="en-US" smtClean="0"/>
              <a:t>5/26/2024</a:t>
            </a:fld>
            <a:endParaRPr lang="en-US"/>
          </a:p>
        </p:txBody>
      </p:sp>
      <p:sp>
        <p:nvSpPr>
          <p:cNvPr id="8" name="Footer Placeholder 7">
            <a:extLst>
              <a:ext uri="{FF2B5EF4-FFF2-40B4-BE49-F238E27FC236}">
                <a16:creationId xmlns:a16="http://schemas.microsoft.com/office/drawing/2014/main" id="{7F381C8B-A9B7-1704-826A-C8083423184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006B557-487A-07CF-4F60-308BD4AB17E0}"/>
              </a:ext>
            </a:extLst>
          </p:cNvPr>
          <p:cNvSpPr>
            <a:spLocks noGrp="1"/>
          </p:cNvSpPr>
          <p:nvPr>
            <p:ph type="sldNum" sz="quarter" idx="12"/>
          </p:nvPr>
        </p:nvSpPr>
        <p:spPr/>
        <p:txBody>
          <a:bodyPr/>
          <a:lstStyle/>
          <a:p>
            <a:fld id="{5FAB5D97-5CC3-4128-93DC-927F61BF7DB9}" type="slidenum">
              <a:rPr lang="en-US" smtClean="0"/>
              <a:t>‹#›</a:t>
            </a:fld>
            <a:endParaRPr lang="en-US"/>
          </a:p>
        </p:txBody>
      </p:sp>
    </p:spTree>
    <p:extLst>
      <p:ext uri="{BB962C8B-B14F-4D97-AF65-F5344CB8AC3E}">
        <p14:creationId xmlns:p14="http://schemas.microsoft.com/office/powerpoint/2010/main" val="2113282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BEF81-D511-B9EA-E845-84EAF072472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D0C88A4-DACF-D078-7147-4524A73CFBA0}"/>
              </a:ext>
            </a:extLst>
          </p:cNvPr>
          <p:cNvSpPr>
            <a:spLocks noGrp="1"/>
          </p:cNvSpPr>
          <p:nvPr>
            <p:ph type="dt" sz="half" idx="10"/>
          </p:nvPr>
        </p:nvSpPr>
        <p:spPr/>
        <p:txBody>
          <a:bodyPr/>
          <a:lstStyle/>
          <a:p>
            <a:fld id="{B232D759-AC39-4AF6-A730-7BD0F9216E6D}" type="datetimeFigureOut">
              <a:rPr lang="en-US" smtClean="0"/>
              <a:t>5/26/2024</a:t>
            </a:fld>
            <a:endParaRPr lang="en-US"/>
          </a:p>
        </p:txBody>
      </p:sp>
      <p:sp>
        <p:nvSpPr>
          <p:cNvPr id="4" name="Footer Placeholder 3">
            <a:extLst>
              <a:ext uri="{FF2B5EF4-FFF2-40B4-BE49-F238E27FC236}">
                <a16:creationId xmlns:a16="http://schemas.microsoft.com/office/drawing/2014/main" id="{13ABDB21-01FC-3434-78DB-DAEA00A3F32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B15820E-BAB4-C4DC-717B-2798DE1C99DC}"/>
              </a:ext>
            </a:extLst>
          </p:cNvPr>
          <p:cNvSpPr>
            <a:spLocks noGrp="1"/>
          </p:cNvSpPr>
          <p:nvPr>
            <p:ph type="sldNum" sz="quarter" idx="12"/>
          </p:nvPr>
        </p:nvSpPr>
        <p:spPr/>
        <p:txBody>
          <a:bodyPr/>
          <a:lstStyle/>
          <a:p>
            <a:fld id="{5FAB5D97-5CC3-4128-93DC-927F61BF7DB9}" type="slidenum">
              <a:rPr lang="en-US" smtClean="0"/>
              <a:t>‹#›</a:t>
            </a:fld>
            <a:endParaRPr lang="en-US"/>
          </a:p>
        </p:txBody>
      </p:sp>
    </p:spTree>
    <p:extLst>
      <p:ext uri="{BB962C8B-B14F-4D97-AF65-F5344CB8AC3E}">
        <p14:creationId xmlns:p14="http://schemas.microsoft.com/office/powerpoint/2010/main" val="2654770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9A52EA3-75DA-AFEE-8DAB-0B183711627F}"/>
              </a:ext>
            </a:extLst>
          </p:cNvPr>
          <p:cNvSpPr>
            <a:spLocks noGrp="1"/>
          </p:cNvSpPr>
          <p:nvPr>
            <p:ph type="dt" sz="half" idx="10"/>
          </p:nvPr>
        </p:nvSpPr>
        <p:spPr/>
        <p:txBody>
          <a:bodyPr/>
          <a:lstStyle/>
          <a:p>
            <a:fld id="{B232D759-AC39-4AF6-A730-7BD0F9216E6D}" type="datetimeFigureOut">
              <a:rPr lang="en-US" smtClean="0"/>
              <a:t>5/26/2024</a:t>
            </a:fld>
            <a:endParaRPr lang="en-US"/>
          </a:p>
        </p:txBody>
      </p:sp>
      <p:sp>
        <p:nvSpPr>
          <p:cNvPr id="3" name="Footer Placeholder 2">
            <a:extLst>
              <a:ext uri="{FF2B5EF4-FFF2-40B4-BE49-F238E27FC236}">
                <a16:creationId xmlns:a16="http://schemas.microsoft.com/office/drawing/2014/main" id="{A2258BE7-108D-FA58-1F6B-461694C04EA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A0B0A5B-9F08-A856-BB36-D45AAA74D847}"/>
              </a:ext>
            </a:extLst>
          </p:cNvPr>
          <p:cNvSpPr>
            <a:spLocks noGrp="1"/>
          </p:cNvSpPr>
          <p:nvPr>
            <p:ph type="sldNum" sz="quarter" idx="12"/>
          </p:nvPr>
        </p:nvSpPr>
        <p:spPr/>
        <p:txBody>
          <a:bodyPr/>
          <a:lstStyle/>
          <a:p>
            <a:fld id="{5FAB5D97-5CC3-4128-93DC-927F61BF7DB9}" type="slidenum">
              <a:rPr lang="en-US" smtClean="0"/>
              <a:t>‹#›</a:t>
            </a:fld>
            <a:endParaRPr lang="en-US"/>
          </a:p>
        </p:txBody>
      </p:sp>
    </p:spTree>
    <p:extLst>
      <p:ext uri="{BB962C8B-B14F-4D97-AF65-F5344CB8AC3E}">
        <p14:creationId xmlns:p14="http://schemas.microsoft.com/office/powerpoint/2010/main" val="855443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9DC3C-99E4-3E09-9D09-BFCE5911CDA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D6DF82D-A674-39FD-44D7-338DD820578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1948BCB-A66E-87C1-EE5F-FC6F6422D2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4600F1E-11E3-F092-EF1F-D31A1BA96DE7}"/>
              </a:ext>
            </a:extLst>
          </p:cNvPr>
          <p:cNvSpPr>
            <a:spLocks noGrp="1"/>
          </p:cNvSpPr>
          <p:nvPr>
            <p:ph type="dt" sz="half" idx="10"/>
          </p:nvPr>
        </p:nvSpPr>
        <p:spPr/>
        <p:txBody>
          <a:bodyPr/>
          <a:lstStyle/>
          <a:p>
            <a:fld id="{B232D759-AC39-4AF6-A730-7BD0F9216E6D}" type="datetimeFigureOut">
              <a:rPr lang="en-US" smtClean="0"/>
              <a:t>5/26/2024</a:t>
            </a:fld>
            <a:endParaRPr lang="en-US"/>
          </a:p>
        </p:txBody>
      </p:sp>
      <p:sp>
        <p:nvSpPr>
          <p:cNvPr id="6" name="Footer Placeholder 5">
            <a:extLst>
              <a:ext uri="{FF2B5EF4-FFF2-40B4-BE49-F238E27FC236}">
                <a16:creationId xmlns:a16="http://schemas.microsoft.com/office/drawing/2014/main" id="{BB9531FE-C7AC-866B-238E-FCE077745F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4B2264-A6E1-356A-A666-5A9D771A1A9B}"/>
              </a:ext>
            </a:extLst>
          </p:cNvPr>
          <p:cNvSpPr>
            <a:spLocks noGrp="1"/>
          </p:cNvSpPr>
          <p:nvPr>
            <p:ph type="sldNum" sz="quarter" idx="12"/>
          </p:nvPr>
        </p:nvSpPr>
        <p:spPr/>
        <p:txBody>
          <a:bodyPr/>
          <a:lstStyle/>
          <a:p>
            <a:fld id="{5FAB5D97-5CC3-4128-93DC-927F61BF7DB9}" type="slidenum">
              <a:rPr lang="en-US" smtClean="0"/>
              <a:t>‹#›</a:t>
            </a:fld>
            <a:endParaRPr lang="en-US"/>
          </a:p>
        </p:txBody>
      </p:sp>
    </p:spTree>
    <p:extLst>
      <p:ext uri="{BB962C8B-B14F-4D97-AF65-F5344CB8AC3E}">
        <p14:creationId xmlns:p14="http://schemas.microsoft.com/office/powerpoint/2010/main" val="19277084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022E6-F1B4-92C9-390C-2A0DCF10418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030B434-D562-5007-576E-C56FEAE91CB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C91EC3D-E3B0-FD27-8177-3CDAB36BE1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D92B920-0E2E-4241-5D59-47C6DEAB888F}"/>
              </a:ext>
            </a:extLst>
          </p:cNvPr>
          <p:cNvSpPr>
            <a:spLocks noGrp="1"/>
          </p:cNvSpPr>
          <p:nvPr>
            <p:ph type="dt" sz="half" idx="10"/>
          </p:nvPr>
        </p:nvSpPr>
        <p:spPr/>
        <p:txBody>
          <a:bodyPr/>
          <a:lstStyle/>
          <a:p>
            <a:fld id="{B232D759-AC39-4AF6-A730-7BD0F9216E6D}" type="datetimeFigureOut">
              <a:rPr lang="en-US" smtClean="0"/>
              <a:t>5/26/2024</a:t>
            </a:fld>
            <a:endParaRPr lang="en-US"/>
          </a:p>
        </p:txBody>
      </p:sp>
      <p:sp>
        <p:nvSpPr>
          <p:cNvPr id="6" name="Footer Placeholder 5">
            <a:extLst>
              <a:ext uri="{FF2B5EF4-FFF2-40B4-BE49-F238E27FC236}">
                <a16:creationId xmlns:a16="http://schemas.microsoft.com/office/drawing/2014/main" id="{CF9F2F3D-F0D8-7B88-7F3B-04046A9BB0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B46A9FE-8F3C-65FE-050B-30A2CA27984A}"/>
              </a:ext>
            </a:extLst>
          </p:cNvPr>
          <p:cNvSpPr>
            <a:spLocks noGrp="1"/>
          </p:cNvSpPr>
          <p:nvPr>
            <p:ph type="sldNum" sz="quarter" idx="12"/>
          </p:nvPr>
        </p:nvSpPr>
        <p:spPr/>
        <p:txBody>
          <a:bodyPr/>
          <a:lstStyle/>
          <a:p>
            <a:fld id="{5FAB5D97-5CC3-4128-93DC-927F61BF7DB9}" type="slidenum">
              <a:rPr lang="en-US" smtClean="0"/>
              <a:t>‹#›</a:t>
            </a:fld>
            <a:endParaRPr lang="en-US"/>
          </a:p>
        </p:txBody>
      </p:sp>
    </p:spTree>
    <p:extLst>
      <p:ext uri="{BB962C8B-B14F-4D97-AF65-F5344CB8AC3E}">
        <p14:creationId xmlns:p14="http://schemas.microsoft.com/office/powerpoint/2010/main" val="2810936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B01694E-EAE0-E8AC-465B-42E0937FACC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92746BF-8B4A-1E57-E212-B1278B6C163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BBEE44-9E3A-D844-F833-BAE374605BC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32D759-AC39-4AF6-A730-7BD0F9216E6D}" type="datetimeFigureOut">
              <a:rPr lang="en-US" smtClean="0"/>
              <a:t>5/26/2024</a:t>
            </a:fld>
            <a:endParaRPr lang="en-US"/>
          </a:p>
        </p:txBody>
      </p:sp>
      <p:sp>
        <p:nvSpPr>
          <p:cNvPr id="5" name="Footer Placeholder 4">
            <a:extLst>
              <a:ext uri="{FF2B5EF4-FFF2-40B4-BE49-F238E27FC236}">
                <a16:creationId xmlns:a16="http://schemas.microsoft.com/office/drawing/2014/main" id="{4EEDE78A-F0ED-2BB0-F76E-C63C641700B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584AF57-CAB4-780A-9F22-D4BB3BEE843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AB5D97-5CC3-4128-93DC-927F61BF7DB9}" type="slidenum">
              <a:rPr lang="en-US" smtClean="0"/>
              <a:t>‹#›</a:t>
            </a:fld>
            <a:endParaRPr lang="en-US"/>
          </a:p>
        </p:txBody>
      </p:sp>
    </p:spTree>
    <p:extLst>
      <p:ext uri="{BB962C8B-B14F-4D97-AF65-F5344CB8AC3E}">
        <p14:creationId xmlns:p14="http://schemas.microsoft.com/office/powerpoint/2010/main" val="7109553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275D6C10-B5A7-4715-803E-0501C9C2CC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2F016F48-6042-2649-6060-F52D5D54E8C0}"/>
              </a:ext>
            </a:extLst>
          </p:cNvPr>
          <p:cNvPicPr>
            <a:picLocks noChangeAspect="1"/>
          </p:cNvPicPr>
          <p:nvPr/>
        </p:nvPicPr>
        <p:blipFill rotWithShape="1">
          <a:blip r:embed="rId2"/>
          <a:srcRect r="11234" b="9093"/>
          <a:stretch/>
        </p:blipFill>
        <p:spPr>
          <a:xfrm>
            <a:off x="7194550" y="315913"/>
            <a:ext cx="4806950" cy="3789363"/>
          </a:xfrm>
          <a:prstGeom prst="rect">
            <a:avLst/>
          </a:prstGeom>
        </p:spPr>
      </p:pic>
      <p:pic>
        <p:nvPicPr>
          <p:cNvPr id="6" name="Picture 5" descr="A black background with blue text&#10;&#10;Description automatically generated">
            <a:extLst>
              <a:ext uri="{FF2B5EF4-FFF2-40B4-BE49-F238E27FC236}">
                <a16:creationId xmlns:a16="http://schemas.microsoft.com/office/drawing/2014/main" id="{7F0AFC22-8EF1-80BF-6563-58DBE96243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94550" y="4176713"/>
            <a:ext cx="4806950" cy="1965325"/>
          </a:xfrm>
          <a:prstGeom prst="rect">
            <a:avLst/>
          </a:prstGeom>
        </p:spPr>
      </p:pic>
      <p:sp>
        <p:nvSpPr>
          <p:cNvPr id="2" name="Title 1">
            <a:extLst>
              <a:ext uri="{FF2B5EF4-FFF2-40B4-BE49-F238E27FC236}">
                <a16:creationId xmlns:a16="http://schemas.microsoft.com/office/drawing/2014/main" id="{50C5EFC7-7325-AB39-B993-10E1E986BE20}"/>
              </a:ext>
            </a:extLst>
          </p:cNvPr>
          <p:cNvSpPr>
            <a:spLocks noGrp="1"/>
          </p:cNvSpPr>
          <p:nvPr>
            <p:ph type="ctrTitle"/>
          </p:nvPr>
        </p:nvSpPr>
        <p:spPr>
          <a:xfrm>
            <a:off x="841248" y="552289"/>
            <a:ext cx="6151654" cy="3900326"/>
          </a:xfrm>
        </p:spPr>
        <p:txBody>
          <a:bodyPr>
            <a:normAutofit/>
          </a:bodyPr>
          <a:lstStyle/>
          <a:p>
            <a:pPr algn="l"/>
            <a:r>
              <a:rPr lang="en-US" sz="5200" b="1" dirty="0">
                <a:effectLst>
                  <a:outerShdw blurRad="38100" dist="38100" dir="2700000" algn="tl">
                    <a:srgbClr val="000000">
                      <a:alpha val="43137"/>
                    </a:srgbClr>
                  </a:outerShdw>
                </a:effectLst>
              </a:rPr>
              <a:t>Traditional Methods of Teaching English Language </a:t>
            </a:r>
          </a:p>
        </p:txBody>
      </p:sp>
      <p:sp>
        <p:nvSpPr>
          <p:cNvPr id="3" name="Subtitle 2">
            <a:extLst>
              <a:ext uri="{FF2B5EF4-FFF2-40B4-BE49-F238E27FC236}">
                <a16:creationId xmlns:a16="http://schemas.microsoft.com/office/drawing/2014/main" id="{A756A9FE-5D91-3D0C-7CC2-E9870FC1CB56}"/>
              </a:ext>
            </a:extLst>
          </p:cNvPr>
          <p:cNvSpPr>
            <a:spLocks noGrp="1"/>
          </p:cNvSpPr>
          <p:nvPr>
            <p:ph type="subTitle" idx="1"/>
          </p:nvPr>
        </p:nvSpPr>
        <p:spPr>
          <a:xfrm>
            <a:off x="841248" y="4624330"/>
            <a:ext cx="6151654" cy="1680208"/>
          </a:xfrm>
        </p:spPr>
        <p:txBody>
          <a:bodyPr>
            <a:normAutofit/>
          </a:bodyPr>
          <a:lstStyle/>
          <a:p>
            <a:pPr algn="l"/>
            <a:r>
              <a:rPr lang="en-US" b="1"/>
              <a:t>Developed &amp; Delivered By: </a:t>
            </a:r>
          </a:p>
          <a:p>
            <a:pPr algn="l"/>
            <a:r>
              <a:rPr lang="en-US" b="1"/>
              <a:t>Dr. Marine Milad </a:t>
            </a:r>
          </a:p>
        </p:txBody>
      </p:sp>
    </p:spTree>
    <p:extLst>
      <p:ext uri="{BB962C8B-B14F-4D97-AF65-F5344CB8AC3E}">
        <p14:creationId xmlns:p14="http://schemas.microsoft.com/office/powerpoint/2010/main" val="1667760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par>
                                <p:cTn id="8" presetID="10" presetClass="entr" presetSubtype="0" fill="hold" grpId="0" nodeType="withEffect">
                                  <p:stCondLst>
                                    <p:cond delay="2000"/>
                                  </p:stCondLst>
                                  <p:iterate type="lt">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400"/>
                                        <p:tgtEl>
                                          <p:spTgt spid="3">
                                            <p:txEl>
                                              <p:pRg st="0" end="0"/>
                                            </p:txEl>
                                          </p:spTgt>
                                        </p:tgtEl>
                                      </p:cBhvr>
                                    </p:animEffect>
                                  </p:childTnLst>
                                </p:cTn>
                              </p:par>
                              <p:par>
                                <p:cTn id="11" presetID="10" presetClass="entr" presetSubtype="0" fill="hold" grpId="0" nodeType="withEffect">
                                  <p:stCondLst>
                                    <p:cond delay="2000"/>
                                  </p:stCondLst>
                                  <p:iterate type="lt">
                                    <p:tmPct val="10000"/>
                                  </p:iterate>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4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C8DCF-C518-4A62-868F-8C857AA20AB5}"/>
              </a:ext>
            </a:extLst>
          </p:cNvPr>
          <p:cNvSpPr>
            <a:spLocks noGrp="1"/>
          </p:cNvSpPr>
          <p:nvPr>
            <p:ph type="title"/>
          </p:nvPr>
        </p:nvSpPr>
        <p:spPr>
          <a:xfrm>
            <a:off x="3352800" y="365125"/>
            <a:ext cx="8001000" cy="1325563"/>
          </a:xfrm>
        </p:spPr>
        <p:txBody>
          <a:bodyPr/>
          <a:lstStyle/>
          <a:p>
            <a:pPr algn="ctr"/>
            <a:r>
              <a:rPr lang="en-GB" b="1" dirty="0"/>
              <a:t>The Audio-lingual Method</a:t>
            </a:r>
            <a:endParaRPr lang="en-GB" dirty="0"/>
          </a:p>
        </p:txBody>
      </p:sp>
      <p:sp>
        <p:nvSpPr>
          <p:cNvPr id="3" name="Content Placeholder 2">
            <a:extLst>
              <a:ext uri="{FF2B5EF4-FFF2-40B4-BE49-F238E27FC236}">
                <a16:creationId xmlns:a16="http://schemas.microsoft.com/office/drawing/2014/main" id="{6D162027-C38B-4CE8-B1A6-50824B41FECA}"/>
              </a:ext>
            </a:extLst>
          </p:cNvPr>
          <p:cNvSpPr>
            <a:spLocks noGrp="1"/>
          </p:cNvSpPr>
          <p:nvPr>
            <p:ph idx="1"/>
          </p:nvPr>
        </p:nvSpPr>
        <p:spPr>
          <a:xfrm>
            <a:off x="383458" y="1818968"/>
            <a:ext cx="11326761" cy="4723722"/>
          </a:xfrm>
        </p:spPr>
        <p:txBody>
          <a:bodyPr>
            <a:normAutofit/>
          </a:bodyPr>
          <a:lstStyle/>
          <a:p>
            <a:r>
              <a:rPr lang="en-US" sz="1800" b="1" i="1" dirty="0">
                <a:solidFill>
                  <a:srgbClr val="C00000"/>
                </a:solidFill>
              </a:rPr>
              <a:t>The Foundations of the Audio-lingual Method.</a:t>
            </a:r>
          </a:p>
          <a:p>
            <a:r>
              <a:rPr lang="en-US" sz="1800" dirty="0"/>
              <a:t>1. Language consists of elements such as </a:t>
            </a:r>
            <a:r>
              <a:rPr lang="en-US" sz="1800" b="1" dirty="0"/>
              <a:t>sounds</a:t>
            </a:r>
            <a:r>
              <a:rPr lang="en-US" sz="1800" dirty="0"/>
              <a:t> and </a:t>
            </a:r>
            <a:r>
              <a:rPr lang="en-US" sz="1800" b="1" dirty="0"/>
              <a:t>words</a:t>
            </a:r>
            <a:r>
              <a:rPr lang="en-US" sz="1800" dirty="0"/>
              <a:t>.</a:t>
            </a:r>
          </a:p>
          <a:p>
            <a:r>
              <a:rPr lang="en-US" sz="1800" dirty="0"/>
              <a:t>2. Language is a </a:t>
            </a:r>
            <a:r>
              <a:rPr lang="en-US" sz="1800" b="1" dirty="0"/>
              <a:t>means of expression</a:t>
            </a:r>
            <a:r>
              <a:rPr lang="en-US" sz="1800" dirty="0"/>
              <a:t>.</a:t>
            </a:r>
          </a:p>
          <a:p>
            <a:r>
              <a:rPr lang="en-US" sz="1800" dirty="0"/>
              <a:t>3. Language is basically </a:t>
            </a:r>
            <a:r>
              <a:rPr lang="en-US" sz="1800" b="1" dirty="0"/>
              <a:t>speech</a:t>
            </a:r>
            <a:r>
              <a:rPr lang="en-US" sz="1800" dirty="0"/>
              <a:t>.</a:t>
            </a:r>
          </a:p>
          <a:p>
            <a:r>
              <a:rPr lang="en-US" sz="1800" dirty="0"/>
              <a:t>4. Learning a foreign language is learning </a:t>
            </a:r>
            <a:r>
              <a:rPr lang="en-US" sz="1800" b="1" dirty="0"/>
              <a:t>new</a:t>
            </a:r>
            <a:r>
              <a:rPr lang="en-US" sz="1800" dirty="0"/>
              <a:t> </a:t>
            </a:r>
            <a:r>
              <a:rPr lang="en-US" sz="1800" b="1" dirty="0"/>
              <a:t>habits</a:t>
            </a:r>
            <a:r>
              <a:rPr lang="en-US" sz="1800" dirty="0"/>
              <a:t>.</a:t>
            </a:r>
          </a:p>
          <a:p>
            <a:r>
              <a:rPr lang="en-US" sz="1800" dirty="0"/>
              <a:t>5. Children learn their first language by </a:t>
            </a:r>
            <a:r>
              <a:rPr lang="en-US" sz="1800" b="1" dirty="0"/>
              <a:t>imitation</a:t>
            </a:r>
          </a:p>
          <a:p>
            <a:r>
              <a:rPr lang="en-US" sz="1800" dirty="0"/>
              <a:t>6. Habit formation is a process of </a:t>
            </a:r>
            <a:r>
              <a:rPr lang="en-US" sz="1800" b="1" dirty="0"/>
              <a:t>pairing a response with a specific </a:t>
            </a:r>
            <a:r>
              <a:rPr lang="en-GB" sz="1800" b="1" dirty="0"/>
              <a:t>stimulus</a:t>
            </a:r>
            <a:r>
              <a:rPr lang="en-GB" sz="1800" dirty="0"/>
              <a:t>.</a:t>
            </a:r>
          </a:p>
          <a:p>
            <a:r>
              <a:rPr lang="en-US" sz="1800" dirty="0"/>
              <a:t>7. </a:t>
            </a:r>
            <a:r>
              <a:rPr lang="en-US" sz="1800" b="1" dirty="0"/>
              <a:t>Repetition</a:t>
            </a:r>
            <a:r>
              <a:rPr lang="en-US" sz="1800" dirty="0"/>
              <a:t> of responses confirms (reinforces) the relationship between the response and the stimulus. Therefore, imitation and continuous practice </a:t>
            </a:r>
            <a:r>
              <a:rPr lang="en-GB" sz="1800" dirty="0"/>
              <a:t>are necessary for learning.</a:t>
            </a:r>
          </a:p>
          <a:p>
            <a:r>
              <a:rPr lang="en-US" sz="1800" dirty="0"/>
              <a:t>8. </a:t>
            </a:r>
            <a:r>
              <a:rPr lang="en-US" sz="1800" b="1" dirty="0"/>
              <a:t>Old habits will first affect new habits</a:t>
            </a:r>
            <a:r>
              <a:rPr lang="en-US" sz="1800" dirty="0"/>
              <a:t>. They interfere with them. This means that the first language will affect the foreign language.</a:t>
            </a:r>
          </a:p>
          <a:p>
            <a:r>
              <a:rPr lang="en-US" sz="1800" dirty="0"/>
              <a:t>9. </a:t>
            </a:r>
            <a:r>
              <a:rPr lang="en-US" sz="1800" b="1" dirty="0"/>
              <a:t>Wrong responses must be corrected immediately</a:t>
            </a:r>
            <a:r>
              <a:rPr lang="en-US" sz="1800" dirty="0"/>
              <a:t> because if they are repeated, they will be learnt.</a:t>
            </a:r>
            <a:endParaRPr lang="en-GB" sz="1800" dirty="0"/>
          </a:p>
        </p:txBody>
      </p:sp>
      <p:pic>
        <p:nvPicPr>
          <p:cNvPr id="4" name="Picture 3" descr="A black background with blue text&#10;&#10;Description automatically generated">
            <a:extLst>
              <a:ext uri="{FF2B5EF4-FFF2-40B4-BE49-F238E27FC236}">
                <a16:creationId xmlns:a16="http://schemas.microsoft.com/office/drawing/2014/main" id="{E1363C1B-06FA-F49B-210D-CEE7348F7B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1711" y="404980"/>
            <a:ext cx="2723270" cy="1036675"/>
          </a:xfrm>
          <a:prstGeom prst="rect">
            <a:avLst/>
          </a:prstGeom>
        </p:spPr>
      </p:pic>
    </p:spTree>
    <p:extLst>
      <p:ext uri="{BB962C8B-B14F-4D97-AF65-F5344CB8AC3E}">
        <p14:creationId xmlns:p14="http://schemas.microsoft.com/office/powerpoint/2010/main" val="16578563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7F9D3-E2D2-43E7-92E5-5F6C3ED3FF3A}"/>
              </a:ext>
            </a:extLst>
          </p:cNvPr>
          <p:cNvSpPr>
            <a:spLocks noGrp="1"/>
          </p:cNvSpPr>
          <p:nvPr>
            <p:ph type="title"/>
          </p:nvPr>
        </p:nvSpPr>
        <p:spPr>
          <a:xfrm>
            <a:off x="3421626" y="365125"/>
            <a:ext cx="7932174" cy="1325563"/>
          </a:xfrm>
        </p:spPr>
        <p:txBody>
          <a:bodyPr/>
          <a:lstStyle/>
          <a:p>
            <a:pPr algn="ctr"/>
            <a:r>
              <a:rPr lang="en-GB" b="1" dirty="0"/>
              <a:t>The Audio-lingual Method</a:t>
            </a:r>
            <a:endParaRPr lang="en-GB" dirty="0"/>
          </a:p>
        </p:txBody>
      </p:sp>
      <p:sp>
        <p:nvSpPr>
          <p:cNvPr id="3" name="Content Placeholder 2">
            <a:extLst>
              <a:ext uri="{FF2B5EF4-FFF2-40B4-BE49-F238E27FC236}">
                <a16:creationId xmlns:a16="http://schemas.microsoft.com/office/drawing/2014/main" id="{94883DB6-E460-4739-97DE-13EDD95DB0C6}"/>
              </a:ext>
            </a:extLst>
          </p:cNvPr>
          <p:cNvSpPr>
            <a:spLocks noGrp="1"/>
          </p:cNvSpPr>
          <p:nvPr>
            <p:ph idx="1"/>
          </p:nvPr>
        </p:nvSpPr>
        <p:spPr>
          <a:xfrm>
            <a:off x="717755" y="1690688"/>
            <a:ext cx="10962968" cy="4804706"/>
          </a:xfrm>
        </p:spPr>
        <p:txBody>
          <a:bodyPr>
            <a:noAutofit/>
          </a:bodyPr>
          <a:lstStyle/>
          <a:p>
            <a:r>
              <a:rPr lang="en-GB" sz="1600" b="1" i="1" dirty="0">
                <a:solidFill>
                  <a:srgbClr val="C00000"/>
                </a:solidFill>
              </a:rPr>
              <a:t>Characteristics of the Audio-Methods: </a:t>
            </a:r>
            <a:endParaRPr lang="en-US" sz="1600" b="1" i="1" dirty="0">
              <a:solidFill>
                <a:srgbClr val="C00000"/>
              </a:solidFill>
            </a:endParaRPr>
          </a:p>
          <a:p>
            <a:pPr lvl="0"/>
            <a:r>
              <a:rPr lang="en-GB" sz="1600" dirty="0"/>
              <a:t>New material is presented in </a:t>
            </a:r>
            <a:r>
              <a:rPr lang="en-GB" sz="1600" b="1" dirty="0"/>
              <a:t>dialogue form</a:t>
            </a:r>
            <a:r>
              <a:rPr lang="en-GB" sz="1600" dirty="0"/>
              <a:t>;</a:t>
            </a:r>
            <a:endParaRPr lang="en-US" sz="1600" dirty="0"/>
          </a:p>
          <a:p>
            <a:pPr lvl="0"/>
            <a:r>
              <a:rPr lang="en-GB" sz="1600" dirty="0"/>
              <a:t>There is </a:t>
            </a:r>
            <a:r>
              <a:rPr lang="en-GB" sz="1600" b="1" dirty="0"/>
              <a:t>dependence on mimicry, memorization of set phrases, and overlearning</a:t>
            </a:r>
            <a:endParaRPr lang="en-US" sz="1600" b="1" dirty="0"/>
          </a:p>
          <a:p>
            <a:pPr lvl="0"/>
            <a:r>
              <a:rPr lang="en-GB" sz="1600" dirty="0"/>
              <a:t>Structures are sequenced by means of </a:t>
            </a:r>
            <a:r>
              <a:rPr lang="en-GB" sz="1600" b="1" dirty="0"/>
              <a:t>contrastive analysis </a:t>
            </a:r>
            <a:r>
              <a:rPr lang="en-GB" sz="1600" dirty="0"/>
              <a:t>taught one at a time;</a:t>
            </a:r>
            <a:endParaRPr lang="en-US" sz="1600" dirty="0"/>
          </a:p>
          <a:p>
            <a:pPr lvl="0"/>
            <a:r>
              <a:rPr lang="en-GB" sz="1600" dirty="0"/>
              <a:t>Structural patterns are taught using </a:t>
            </a:r>
            <a:r>
              <a:rPr lang="en-GB" sz="1600" b="1" dirty="0"/>
              <a:t>repetitive drills</a:t>
            </a:r>
            <a:r>
              <a:rPr lang="en-GB" sz="1600" dirty="0"/>
              <a:t>;</a:t>
            </a:r>
            <a:endParaRPr lang="en-US" sz="1600" dirty="0"/>
          </a:p>
          <a:p>
            <a:pPr lvl="0"/>
            <a:r>
              <a:rPr lang="en-GB" sz="1600" dirty="0"/>
              <a:t>There is little or no grammatical explanation. Grammar is taught by </a:t>
            </a:r>
            <a:r>
              <a:rPr lang="en-GB" sz="1600" b="1" dirty="0"/>
              <a:t>inductive analogy</a:t>
            </a:r>
            <a:r>
              <a:rPr lang="en-GB" sz="1600" dirty="0"/>
              <a:t> rather than by deductive explanation;</a:t>
            </a:r>
            <a:endParaRPr lang="en-US" sz="1600" dirty="0"/>
          </a:p>
          <a:p>
            <a:pPr lvl="0"/>
            <a:r>
              <a:rPr lang="en-GB" sz="1600" b="1" dirty="0"/>
              <a:t>Vocabulary</a:t>
            </a:r>
            <a:r>
              <a:rPr lang="en-GB" sz="1600" dirty="0"/>
              <a:t> is strictly limited and </a:t>
            </a:r>
            <a:r>
              <a:rPr lang="en-GB" sz="1600" b="1" dirty="0"/>
              <a:t>learned in context</a:t>
            </a:r>
            <a:r>
              <a:rPr lang="en-GB" sz="1600" dirty="0"/>
              <a:t>;</a:t>
            </a:r>
            <a:endParaRPr lang="en-US" sz="1600" dirty="0"/>
          </a:p>
          <a:p>
            <a:pPr lvl="0"/>
            <a:r>
              <a:rPr lang="en-GB" sz="1600" dirty="0"/>
              <a:t>There is much use of </a:t>
            </a:r>
            <a:r>
              <a:rPr lang="en-GB" sz="1600" b="1" dirty="0"/>
              <a:t>tapes, language labs, and visual aids</a:t>
            </a:r>
            <a:r>
              <a:rPr lang="en-GB" sz="1600" dirty="0"/>
              <a:t>;</a:t>
            </a:r>
            <a:endParaRPr lang="en-US" sz="1600" dirty="0"/>
          </a:p>
          <a:p>
            <a:pPr lvl="0"/>
            <a:r>
              <a:rPr lang="en-GB" sz="1600" dirty="0"/>
              <a:t>Great importance is attached to </a:t>
            </a:r>
            <a:r>
              <a:rPr lang="en-GB" sz="1600" b="1" dirty="0"/>
              <a:t>pronunciation</a:t>
            </a:r>
            <a:r>
              <a:rPr lang="en-GB" sz="1600" dirty="0"/>
              <a:t>;</a:t>
            </a:r>
            <a:endParaRPr lang="en-US" sz="1600" dirty="0"/>
          </a:p>
          <a:p>
            <a:pPr lvl="0"/>
            <a:r>
              <a:rPr lang="en-GB" sz="1600" dirty="0"/>
              <a:t>Very little use of the mother tongue by teachers is permitted;</a:t>
            </a:r>
            <a:endParaRPr lang="en-US" sz="1600" dirty="0"/>
          </a:p>
          <a:p>
            <a:pPr lvl="0"/>
            <a:r>
              <a:rPr lang="en-GB" sz="1600" dirty="0"/>
              <a:t>Successful responses are immediately reinforced;</a:t>
            </a:r>
            <a:endParaRPr lang="en-US" sz="1600" dirty="0"/>
          </a:p>
          <a:p>
            <a:pPr lvl="0"/>
            <a:r>
              <a:rPr lang="en-GB" sz="1600" dirty="0"/>
              <a:t>There is a great effort to get students to produce </a:t>
            </a:r>
            <a:r>
              <a:rPr lang="en-GB" sz="1600" b="1" dirty="0"/>
              <a:t>error-free utterances</a:t>
            </a:r>
            <a:r>
              <a:rPr lang="en-GB" sz="1600" dirty="0"/>
              <a:t>;</a:t>
            </a:r>
            <a:endParaRPr lang="en-US" sz="1600" dirty="0"/>
          </a:p>
          <a:p>
            <a:pPr lvl="0"/>
            <a:r>
              <a:rPr lang="en-GB" sz="1600" dirty="0"/>
              <a:t>There is a tendency to </a:t>
            </a:r>
            <a:r>
              <a:rPr lang="en-GB" sz="1600" b="1" dirty="0"/>
              <a:t>manipulate language and disregard content</a:t>
            </a:r>
            <a:r>
              <a:rPr lang="en-GB" sz="1600" dirty="0"/>
              <a:t>.</a:t>
            </a:r>
            <a:endParaRPr lang="en-US" sz="1600" dirty="0"/>
          </a:p>
          <a:p>
            <a:pPr marL="0" indent="0">
              <a:buNone/>
            </a:pPr>
            <a:r>
              <a:rPr lang="en-GB" sz="1600" b="1" dirty="0">
                <a:solidFill>
                  <a:srgbClr val="C00000"/>
                </a:solidFill>
              </a:rPr>
              <a:t>				(adapted from </a:t>
            </a:r>
            <a:r>
              <a:rPr lang="en-GB" sz="1600" b="1" dirty="0" err="1">
                <a:solidFill>
                  <a:srgbClr val="C00000"/>
                </a:solidFill>
              </a:rPr>
              <a:t>Prator</a:t>
            </a:r>
            <a:r>
              <a:rPr lang="en-GB" sz="1600" b="1" dirty="0">
                <a:solidFill>
                  <a:srgbClr val="C00000"/>
                </a:solidFill>
              </a:rPr>
              <a:t> &amp; </a:t>
            </a:r>
            <a:r>
              <a:rPr lang="en-GB" sz="1600" b="1" dirty="0" err="1">
                <a:solidFill>
                  <a:srgbClr val="C00000"/>
                </a:solidFill>
              </a:rPr>
              <a:t>Celce</a:t>
            </a:r>
            <a:r>
              <a:rPr lang="en-GB" sz="1600" b="1" dirty="0">
                <a:solidFill>
                  <a:srgbClr val="C00000"/>
                </a:solidFill>
              </a:rPr>
              <a:t>-Murcia 1979)</a:t>
            </a:r>
            <a:endParaRPr lang="en-US" sz="1600" b="1" dirty="0">
              <a:solidFill>
                <a:srgbClr val="C00000"/>
              </a:solidFill>
            </a:endParaRPr>
          </a:p>
        </p:txBody>
      </p:sp>
      <p:pic>
        <p:nvPicPr>
          <p:cNvPr id="4" name="Picture 3" descr="A black background with blue text&#10;&#10;Description automatically generated">
            <a:extLst>
              <a:ext uri="{FF2B5EF4-FFF2-40B4-BE49-F238E27FC236}">
                <a16:creationId xmlns:a16="http://schemas.microsoft.com/office/drawing/2014/main" id="{4936F32D-D5D7-D285-CA3D-E4866591B6D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1711" y="404980"/>
            <a:ext cx="2723270" cy="1036675"/>
          </a:xfrm>
          <a:prstGeom prst="rect">
            <a:avLst/>
          </a:prstGeom>
        </p:spPr>
      </p:pic>
    </p:spTree>
    <p:extLst>
      <p:ext uri="{BB962C8B-B14F-4D97-AF65-F5344CB8AC3E}">
        <p14:creationId xmlns:p14="http://schemas.microsoft.com/office/powerpoint/2010/main" val="540039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 calcmode="lin" valueType="num">
                                      <p:cBhvr additive="base">
                                        <p:cTn id="85"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3C970-3977-43CB-B019-9B7B6DFBFA02}"/>
              </a:ext>
            </a:extLst>
          </p:cNvPr>
          <p:cNvSpPr>
            <a:spLocks noGrp="1"/>
          </p:cNvSpPr>
          <p:nvPr>
            <p:ph type="title"/>
          </p:nvPr>
        </p:nvSpPr>
        <p:spPr>
          <a:xfrm>
            <a:off x="3401960" y="365125"/>
            <a:ext cx="7951839" cy="1325563"/>
          </a:xfrm>
        </p:spPr>
        <p:txBody>
          <a:bodyPr/>
          <a:lstStyle/>
          <a:p>
            <a:pPr algn="ctr"/>
            <a:r>
              <a:rPr lang="en-GB" b="1" dirty="0"/>
              <a:t>The Audio-lingual Method</a:t>
            </a:r>
            <a:endParaRPr lang="en-GB" dirty="0"/>
          </a:p>
        </p:txBody>
      </p:sp>
      <p:sp>
        <p:nvSpPr>
          <p:cNvPr id="3" name="Content Placeholder 2">
            <a:extLst>
              <a:ext uri="{FF2B5EF4-FFF2-40B4-BE49-F238E27FC236}">
                <a16:creationId xmlns:a16="http://schemas.microsoft.com/office/drawing/2014/main" id="{8F542E33-D467-4E20-B35C-E9206935F4C3}"/>
              </a:ext>
            </a:extLst>
          </p:cNvPr>
          <p:cNvSpPr>
            <a:spLocks noGrp="1"/>
          </p:cNvSpPr>
          <p:nvPr>
            <p:ph idx="1"/>
          </p:nvPr>
        </p:nvSpPr>
        <p:spPr>
          <a:xfrm>
            <a:off x="757085" y="1868129"/>
            <a:ext cx="10992464" cy="4690327"/>
          </a:xfrm>
        </p:spPr>
        <p:txBody>
          <a:bodyPr>
            <a:normAutofit/>
          </a:bodyPr>
          <a:lstStyle/>
          <a:p>
            <a:r>
              <a:rPr lang="en-US" sz="2400" b="1" i="1" dirty="0">
                <a:solidFill>
                  <a:srgbClr val="C00000"/>
                </a:solidFill>
              </a:rPr>
              <a:t>The Objectives of the Audio-lingual Method</a:t>
            </a:r>
          </a:p>
          <a:p>
            <a:r>
              <a:rPr lang="en-US" sz="2400" dirty="0"/>
              <a:t>The </a:t>
            </a:r>
            <a:r>
              <a:rPr lang="en-US" sz="2400" b="1" dirty="0"/>
              <a:t>aim</a:t>
            </a:r>
            <a:r>
              <a:rPr lang="en-US" sz="2400" dirty="0"/>
              <a:t> of the Audio-lingual Method is to enable the foreign language learners to speak the foreign language as </a:t>
            </a:r>
            <a:r>
              <a:rPr lang="en-US" sz="2400" b="1" dirty="0"/>
              <a:t>native speakers </a:t>
            </a:r>
            <a:r>
              <a:rPr lang="en-US" sz="2400" dirty="0"/>
              <a:t>do. </a:t>
            </a:r>
          </a:p>
          <a:p>
            <a:r>
              <a:rPr lang="en-US" sz="2400" dirty="0"/>
              <a:t>This objective is carried out through </a:t>
            </a:r>
            <a:r>
              <a:rPr lang="en-US" sz="2400" b="1" dirty="0"/>
              <a:t>systematic practice in the oral aspect of the language</a:t>
            </a:r>
            <a:r>
              <a:rPr lang="en-US" sz="2400" dirty="0"/>
              <a:t>. </a:t>
            </a:r>
          </a:p>
          <a:p>
            <a:r>
              <a:rPr lang="en-US" sz="2400" dirty="0"/>
              <a:t>Hence, teachers who follow this method usually concentrate on </a:t>
            </a:r>
            <a:r>
              <a:rPr lang="en-US" sz="2400" b="1" i="1" dirty="0"/>
              <a:t>listening comprehension, correct pronunciation, speaking and accuracy of grammatical elements. </a:t>
            </a:r>
          </a:p>
          <a:p>
            <a:r>
              <a:rPr lang="en-US" sz="2400" b="1" dirty="0"/>
              <a:t>Reading and writing </a:t>
            </a:r>
            <a:r>
              <a:rPr lang="en-US" sz="2400" dirty="0"/>
              <a:t>are considered subsidiary skills; therefore, teachers usually deal with them in a </a:t>
            </a:r>
            <a:r>
              <a:rPr lang="en-US" sz="2400" b="1" dirty="0"/>
              <a:t>superficial</a:t>
            </a:r>
            <a:r>
              <a:rPr lang="en-US" sz="2400" dirty="0"/>
              <a:t> way.</a:t>
            </a:r>
            <a:endParaRPr lang="en-GB" sz="2400" dirty="0"/>
          </a:p>
        </p:txBody>
      </p:sp>
      <p:pic>
        <p:nvPicPr>
          <p:cNvPr id="4" name="Picture 3" descr="A black background with blue text&#10;&#10;Description automatically generated">
            <a:extLst>
              <a:ext uri="{FF2B5EF4-FFF2-40B4-BE49-F238E27FC236}">
                <a16:creationId xmlns:a16="http://schemas.microsoft.com/office/drawing/2014/main" id="{4969AB11-53AE-8208-F5F6-2EAFE4F657B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1711" y="404980"/>
            <a:ext cx="2723270" cy="1036675"/>
          </a:xfrm>
          <a:prstGeom prst="rect">
            <a:avLst/>
          </a:prstGeom>
        </p:spPr>
      </p:pic>
    </p:spTree>
    <p:extLst>
      <p:ext uri="{BB962C8B-B14F-4D97-AF65-F5344CB8AC3E}">
        <p14:creationId xmlns:p14="http://schemas.microsoft.com/office/powerpoint/2010/main" val="40588551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3E2F0-B4AB-466B-852D-A73383820831}"/>
              </a:ext>
            </a:extLst>
          </p:cNvPr>
          <p:cNvSpPr>
            <a:spLocks noGrp="1"/>
          </p:cNvSpPr>
          <p:nvPr>
            <p:ph type="title"/>
          </p:nvPr>
        </p:nvSpPr>
        <p:spPr>
          <a:xfrm>
            <a:off x="3276600" y="365125"/>
            <a:ext cx="8077199" cy="1325563"/>
          </a:xfrm>
        </p:spPr>
        <p:txBody>
          <a:bodyPr/>
          <a:lstStyle/>
          <a:p>
            <a:pPr algn="ctr"/>
            <a:r>
              <a:rPr lang="en-GB" b="1" dirty="0"/>
              <a:t>The Audio-lingual Method</a:t>
            </a:r>
            <a:endParaRPr lang="en-GB" dirty="0"/>
          </a:p>
        </p:txBody>
      </p:sp>
      <p:sp>
        <p:nvSpPr>
          <p:cNvPr id="3" name="Content Placeholder 2">
            <a:extLst>
              <a:ext uri="{FF2B5EF4-FFF2-40B4-BE49-F238E27FC236}">
                <a16:creationId xmlns:a16="http://schemas.microsoft.com/office/drawing/2014/main" id="{D2072E33-2C93-477E-8595-FA3B07BBBBD3}"/>
              </a:ext>
            </a:extLst>
          </p:cNvPr>
          <p:cNvSpPr>
            <a:spLocks noGrp="1"/>
          </p:cNvSpPr>
          <p:nvPr>
            <p:ph idx="1"/>
          </p:nvPr>
        </p:nvSpPr>
        <p:spPr>
          <a:xfrm>
            <a:off x="639098" y="1690688"/>
            <a:ext cx="11090786" cy="4946596"/>
          </a:xfrm>
        </p:spPr>
        <p:txBody>
          <a:bodyPr>
            <a:noAutofit/>
          </a:bodyPr>
          <a:lstStyle/>
          <a:p>
            <a:r>
              <a:rPr lang="en-GB" sz="2400" b="1" dirty="0">
                <a:solidFill>
                  <a:srgbClr val="C00000"/>
                </a:solidFill>
              </a:rPr>
              <a:t>Weaknesses of the Method</a:t>
            </a:r>
          </a:p>
          <a:p>
            <a:r>
              <a:rPr lang="en-US" sz="2400" dirty="0"/>
              <a:t>1. The emphasis of the Audio-lingual Method on speech (the oral side of the language) led to </a:t>
            </a:r>
            <a:r>
              <a:rPr lang="en-US" sz="2400" b="1" dirty="0"/>
              <a:t>negligence of the written side</a:t>
            </a:r>
            <a:r>
              <a:rPr lang="en-US" sz="2400" dirty="0"/>
              <a:t> (reading and writing).</a:t>
            </a:r>
          </a:p>
          <a:p>
            <a:r>
              <a:rPr lang="en-US" sz="2400" dirty="0"/>
              <a:t>2. The method focused on “</a:t>
            </a:r>
            <a:r>
              <a:rPr lang="en-US" sz="2400" b="1" dirty="0"/>
              <a:t>accuracy</a:t>
            </a:r>
            <a:r>
              <a:rPr lang="en-US" sz="2400" dirty="0"/>
              <a:t>” (mastering correct pronunciation and the precise patterns of the structure of language) rather than “fluency” (the use of language in communication).</a:t>
            </a:r>
          </a:p>
          <a:p>
            <a:r>
              <a:rPr lang="en-US" sz="2400" dirty="0"/>
              <a:t>3. Emphasis on the </a:t>
            </a:r>
            <a:r>
              <a:rPr lang="en-US" sz="2400" b="1" dirty="0"/>
              <a:t>mechanical drills</a:t>
            </a:r>
            <a:r>
              <a:rPr lang="en-US" sz="2400" dirty="0"/>
              <a:t> by the method was criticized bitterly as being repeating things </a:t>
            </a:r>
            <a:r>
              <a:rPr lang="en-US" sz="2400" b="1" dirty="0"/>
              <a:t>without</a:t>
            </a:r>
            <a:r>
              <a:rPr lang="en-US" sz="2400" dirty="0"/>
              <a:t> </a:t>
            </a:r>
            <a:r>
              <a:rPr lang="en-US" sz="2400" b="1" dirty="0"/>
              <a:t>understanding</a:t>
            </a:r>
            <a:r>
              <a:rPr lang="en-US" sz="2400" dirty="0"/>
              <a:t> what is going on.</a:t>
            </a:r>
          </a:p>
        </p:txBody>
      </p:sp>
      <p:pic>
        <p:nvPicPr>
          <p:cNvPr id="4" name="Picture 3" descr="A black background with blue text&#10;&#10;Description automatically generated">
            <a:extLst>
              <a:ext uri="{FF2B5EF4-FFF2-40B4-BE49-F238E27FC236}">
                <a16:creationId xmlns:a16="http://schemas.microsoft.com/office/drawing/2014/main" id="{C7FDB1E1-8745-5E5C-F2CC-923D0E74395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1711" y="404980"/>
            <a:ext cx="2723270" cy="1036675"/>
          </a:xfrm>
          <a:prstGeom prst="rect">
            <a:avLst/>
          </a:prstGeom>
        </p:spPr>
      </p:pic>
    </p:spTree>
    <p:extLst>
      <p:ext uri="{BB962C8B-B14F-4D97-AF65-F5344CB8AC3E}">
        <p14:creationId xmlns:p14="http://schemas.microsoft.com/office/powerpoint/2010/main" val="35395699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3E2F0-B4AB-466B-852D-A73383820831}"/>
              </a:ext>
            </a:extLst>
          </p:cNvPr>
          <p:cNvSpPr>
            <a:spLocks noGrp="1"/>
          </p:cNvSpPr>
          <p:nvPr>
            <p:ph type="title"/>
          </p:nvPr>
        </p:nvSpPr>
        <p:spPr>
          <a:xfrm>
            <a:off x="3224980" y="365125"/>
            <a:ext cx="8128819" cy="1325563"/>
          </a:xfrm>
        </p:spPr>
        <p:txBody>
          <a:bodyPr/>
          <a:lstStyle/>
          <a:p>
            <a:pPr algn="ctr"/>
            <a:r>
              <a:rPr lang="en-GB" b="1" dirty="0"/>
              <a:t>The Audio-lingual Method</a:t>
            </a:r>
            <a:endParaRPr lang="en-GB" dirty="0"/>
          </a:p>
        </p:txBody>
      </p:sp>
      <p:sp>
        <p:nvSpPr>
          <p:cNvPr id="3" name="Content Placeholder 2">
            <a:extLst>
              <a:ext uri="{FF2B5EF4-FFF2-40B4-BE49-F238E27FC236}">
                <a16:creationId xmlns:a16="http://schemas.microsoft.com/office/drawing/2014/main" id="{D2072E33-2C93-477E-8595-FA3B07BBBBD3}"/>
              </a:ext>
            </a:extLst>
          </p:cNvPr>
          <p:cNvSpPr>
            <a:spLocks noGrp="1"/>
          </p:cNvSpPr>
          <p:nvPr>
            <p:ph idx="1"/>
          </p:nvPr>
        </p:nvSpPr>
        <p:spPr>
          <a:xfrm>
            <a:off x="619432" y="1690688"/>
            <a:ext cx="11031793" cy="4820471"/>
          </a:xfrm>
        </p:spPr>
        <p:txBody>
          <a:bodyPr>
            <a:normAutofit/>
          </a:bodyPr>
          <a:lstStyle/>
          <a:p>
            <a:r>
              <a:rPr lang="en-GB" sz="2400" b="1" dirty="0">
                <a:solidFill>
                  <a:srgbClr val="C00000"/>
                </a:solidFill>
              </a:rPr>
              <a:t>Weaknesses of the Method</a:t>
            </a:r>
          </a:p>
          <a:p>
            <a:r>
              <a:rPr lang="en-US" sz="2400" dirty="0"/>
              <a:t>4. The method presents language material in small </a:t>
            </a:r>
            <a:r>
              <a:rPr lang="en-US" sz="2400" b="1" dirty="0"/>
              <a:t>doses to be swallowed bit by bit </a:t>
            </a:r>
            <a:r>
              <a:rPr lang="en-US" sz="2400" dirty="0"/>
              <a:t>by the learner rather than presenting meaningful chunks of language. This led the learners to </a:t>
            </a:r>
            <a:r>
              <a:rPr lang="en-US" sz="2400" b="1" dirty="0"/>
              <a:t>memorize</a:t>
            </a:r>
            <a:r>
              <a:rPr lang="en-US" sz="2400" dirty="0"/>
              <a:t> tokens of ready made patters that they are unable to use in real life situations.</a:t>
            </a:r>
          </a:p>
          <a:p>
            <a:r>
              <a:rPr lang="en-US" sz="2400" dirty="0"/>
              <a:t>5. </a:t>
            </a:r>
            <a:r>
              <a:rPr lang="en-US" sz="2400" b="1" dirty="0"/>
              <a:t>Choral repetition </a:t>
            </a:r>
            <a:r>
              <a:rPr lang="en-US" sz="2400" dirty="0"/>
              <a:t>as a technique followed by the teacher was accused of being </a:t>
            </a:r>
            <a:r>
              <a:rPr lang="en-US" sz="2400" b="1" dirty="0"/>
              <a:t>boring and unfruitful</a:t>
            </a:r>
            <a:r>
              <a:rPr lang="en-US" sz="2400" dirty="0"/>
              <a:t>, particularly for adult learners.</a:t>
            </a:r>
          </a:p>
          <a:p>
            <a:r>
              <a:rPr lang="en-US" sz="2400" dirty="0"/>
              <a:t>6. Creative </a:t>
            </a:r>
            <a:r>
              <a:rPr lang="en-US" sz="2400" b="1" dirty="0"/>
              <a:t>participation</a:t>
            </a:r>
            <a:r>
              <a:rPr lang="en-US" sz="2400" dirty="0"/>
              <a:t> on the part of the learner is very </a:t>
            </a:r>
            <a:r>
              <a:rPr lang="en-US" sz="2400" b="1" dirty="0"/>
              <a:t>slim</a:t>
            </a:r>
            <a:r>
              <a:rPr lang="en-US" sz="2400" dirty="0"/>
              <a:t>. The learner’s and his role is just to follow the model and the controller of the classroom, i.e. the teacher. In addition to that, the method is too demanding on the teacher’s and learner’s efforts. A lot of class time is spent on oral repetition. Learners and teachers often lose their voices and end up with a sore throat.</a:t>
            </a:r>
            <a:endParaRPr lang="en-GB" sz="2400" dirty="0"/>
          </a:p>
        </p:txBody>
      </p:sp>
      <p:pic>
        <p:nvPicPr>
          <p:cNvPr id="4" name="Picture 3" descr="A black background with blue text&#10;&#10;Description automatically generated">
            <a:extLst>
              <a:ext uri="{FF2B5EF4-FFF2-40B4-BE49-F238E27FC236}">
                <a16:creationId xmlns:a16="http://schemas.microsoft.com/office/drawing/2014/main" id="{A9336D97-6B1A-9AE9-1525-F53F5B4DE2B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1711" y="404980"/>
            <a:ext cx="2723270" cy="1036675"/>
          </a:xfrm>
          <a:prstGeom prst="rect">
            <a:avLst/>
          </a:prstGeom>
        </p:spPr>
      </p:pic>
    </p:spTree>
    <p:extLst>
      <p:ext uri="{BB962C8B-B14F-4D97-AF65-F5344CB8AC3E}">
        <p14:creationId xmlns:p14="http://schemas.microsoft.com/office/powerpoint/2010/main" val="35234135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One glowing light bulb in sea of unlit bulbs">
            <a:extLst>
              <a:ext uri="{FF2B5EF4-FFF2-40B4-BE49-F238E27FC236}">
                <a16:creationId xmlns:a16="http://schemas.microsoft.com/office/drawing/2014/main" id="{B8806AE3-CF0F-0CBC-6E48-3362F5EA5A33}"/>
              </a:ext>
            </a:extLst>
          </p:cNvPr>
          <p:cNvPicPr>
            <a:picLocks noChangeAspect="1"/>
          </p:cNvPicPr>
          <p:nvPr/>
        </p:nvPicPr>
        <p:blipFill rotWithShape="1">
          <a:blip r:embed="rId2"/>
          <a:srcRect l="9091" t="30664" b="1152"/>
          <a:stretch/>
        </p:blipFill>
        <p:spPr>
          <a:xfrm>
            <a:off x="305" y="10"/>
            <a:ext cx="12191695" cy="6857990"/>
          </a:xfrm>
          <a:prstGeom prst="rect">
            <a:avLst/>
          </a:prstGeom>
        </p:spPr>
      </p:pic>
      <p:sp>
        <p:nvSpPr>
          <p:cNvPr id="3" name="Content Placeholder 2">
            <a:extLst>
              <a:ext uri="{FF2B5EF4-FFF2-40B4-BE49-F238E27FC236}">
                <a16:creationId xmlns:a16="http://schemas.microsoft.com/office/drawing/2014/main" id="{3D1C8BA3-9C67-0560-C7B9-6E199E48F30E}"/>
              </a:ext>
            </a:extLst>
          </p:cNvPr>
          <p:cNvSpPr>
            <a:spLocks noGrp="1"/>
          </p:cNvSpPr>
          <p:nvPr>
            <p:ph idx="1"/>
          </p:nvPr>
        </p:nvSpPr>
        <p:spPr>
          <a:xfrm>
            <a:off x="481781" y="3323303"/>
            <a:ext cx="10397371" cy="2713697"/>
          </a:xfrm>
        </p:spPr>
        <p:txBody>
          <a:bodyPr>
            <a:normAutofit/>
          </a:bodyPr>
          <a:lstStyle/>
          <a:p>
            <a:pPr>
              <a:buClr>
                <a:srgbClr val="40608E"/>
              </a:buClr>
            </a:pPr>
            <a:r>
              <a:rPr lang="en-US" b="0" i="0" dirty="0">
                <a:solidFill>
                  <a:srgbClr val="FFFFFE"/>
                </a:solidFill>
                <a:effectLst/>
                <a:latin typeface="Söhne"/>
              </a:rPr>
              <a:t>List some classroom applications of </a:t>
            </a:r>
            <a:r>
              <a:rPr lang="en-US" b="0" i="0">
                <a:solidFill>
                  <a:srgbClr val="FFFFFE"/>
                </a:solidFill>
                <a:effectLst/>
                <a:latin typeface="Söhne"/>
              </a:rPr>
              <a:t>these traditional methods.</a:t>
            </a:r>
            <a:endParaRPr lang="en-US" dirty="0">
              <a:solidFill>
                <a:srgbClr val="FFFFFE"/>
              </a:solidFill>
            </a:endParaRPr>
          </a:p>
        </p:txBody>
      </p:sp>
      <p:sp>
        <p:nvSpPr>
          <p:cNvPr id="6" name="Title 5">
            <a:extLst>
              <a:ext uri="{FF2B5EF4-FFF2-40B4-BE49-F238E27FC236}">
                <a16:creationId xmlns:a16="http://schemas.microsoft.com/office/drawing/2014/main" id="{51F1FC5B-5E5E-1A46-A8AE-7BE052782CCE}"/>
              </a:ext>
            </a:extLst>
          </p:cNvPr>
          <p:cNvSpPr>
            <a:spLocks noGrp="1"/>
          </p:cNvSpPr>
          <p:nvPr>
            <p:ph type="title"/>
          </p:nvPr>
        </p:nvSpPr>
        <p:spPr/>
        <p:txBody>
          <a:bodyPr/>
          <a:lstStyle/>
          <a:p>
            <a:r>
              <a:rPr lang="en-US" b="1" dirty="0">
                <a:solidFill>
                  <a:schemeClr val="bg1"/>
                </a:solidFill>
                <a:effectLst>
                  <a:outerShdw blurRad="38100" dist="38100" dir="2700000" algn="tl">
                    <a:srgbClr val="000000">
                      <a:alpha val="43137"/>
                    </a:srgbClr>
                  </a:outerShdw>
                </a:effectLst>
              </a:rPr>
              <a:t>Final thought</a:t>
            </a:r>
          </a:p>
        </p:txBody>
      </p:sp>
    </p:spTree>
    <p:extLst>
      <p:ext uri="{BB962C8B-B14F-4D97-AF65-F5344CB8AC3E}">
        <p14:creationId xmlns:p14="http://schemas.microsoft.com/office/powerpoint/2010/main" val="31788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2F016F48-6042-2649-6060-F52D5D54E8C0}"/>
              </a:ext>
            </a:extLst>
          </p:cNvPr>
          <p:cNvPicPr>
            <a:picLocks noChangeAspect="1"/>
          </p:cNvPicPr>
          <p:nvPr/>
        </p:nvPicPr>
        <p:blipFill rotWithShape="1">
          <a:blip r:embed="rId2"/>
          <a:srcRect t="3150" r="11234" b="5942"/>
          <a:stretch/>
        </p:blipFill>
        <p:spPr>
          <a:xfrm>
            <a:off x="3523488" y="0"/>
            <a:ext cx="8668512" cy="6857990"/>
          </a:xfrm>
          <a:prstGeom prst="rect">
            <a:avLst/>
          </a:prstGeom>
        </p:spPr>
      </p:pic>
      <p:sp>
        <p:nvSpPr>
          <p:cNvPr id="12" name="Rectangle 11">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0C5EFC7-7325-AB39-B993-10E1E986BE20}"/>
              </a:ext>
            </a:extLst>
          </p:cNvPr>
          <p:cNvSpPr>
            <a:spLocks noGrp="1"/>
          </p:cNvSpPr>
          <p:nvPr>
            <p:ph type="ctrTitle"/>
          </p:nvPr>
        </p:nvSpPr>
        <p:spPr>
          <a:xfrm>
            <a:off x="436422" y="2296343"/>
            <a:ext cx="4682116" cy="3338191"/>
          </a:xfrm>
        </p:spPr>
        <p:txBody>
          <a:bodyPr anchor="b">
            <a:noAutofit/>
          </a:bodyPr>
          <a:lstStyle/>
          <a:p>
            <a:pPr algn="l"/>
            <a:br>
              <a:rPr lang="en-US" sz="3600" dirty="0"/>
            </a:br>
            <a:r>
              <a:rPr lang="en-US" sz="3600" b="1" dirty="0"/>
              <a:t>Traditional </a:t>
            </a:r>
            <a:r>
              <a:rPr lang="en-US" sz="3600" b="0" i="0" dirty="0">
                <a:effectLst/>
                <a:latin typeface="Söhne"/>
              </a:rPr>
              <a:t>methods of teaching English language focus on making the learning process more </a:t>
            </a:r>
            <a:r>
              <a:rPr lang="en-US" sz="3600" b="0" i="0" dirty="0">
                <a:effectLst/>
                <a:highlight>
                  <a:srgbClr val="FFFF00"/>
                </a:highlight>
                <a:latin typeface="Söhne"/>
              </a:rPr>
              <a:t>engaging, interactive, and effective</a:t>
            </a:r>
            <a:endParaRPr lang="en-US" sz="3600" b="1" dirty="0">
              <a:effectLst>
                <a:outerShdw blurRad="38100" dist="38100" dir="2700000" algn="tl">
                  <a:srgbClr val="000000">
                    <a:alpha val="43137"/>
                  </a:srgbClr>
                </a:outerShdw>
              </a:effectLst>
            </a:endParaRPr>
          </a:p>
        </p:txBody>
      </p:sp>
      <p:sp>
        <p:nvSpPr>
          <p:cNvPr id="3" name="Subtitle 2">
            <a:extLst>
              <a:ext uri="{FF2B5EF4-FFF2-40B4-BE49-F238E27FC236}">
                <a16:creationId xmlns:a16="http://schemas.microsoft.com/office/drawing/2014/main" id="{A756A9FE-5D91-3D0C-7CC2-E9870FC1CB56}"/>
              </a:ext>
            </a:extLst>
          </p:cNvPr>
          <p:cNvSpPr>
            <a:spLocks noGrp="1"/>
          </p:cNvSpPr>
          <p:nvPr>
            <p:ph type="subTitle" idx="1"/>
          </p:nvPr>
        </p:nvSpPr>
        <p:spPr>
          <a:xfrm>
            <a:off x="481029" y="1223466"/>
            <a:ext cx="4023359" cy="1208141"/>
          </a:xfrm>
        </p:spPr>
        <p:txBody>
          <a:bodyPr>
            <a:normAutofit/>
          </a:bodyPr>
          <a:lstStyle/>
          <a:p>
            <a:pPr algn="l"/>
            <a:r>
              <a:rPr lang="en-US" sz="3200" b="1" dirty="0"/>
              <a:t>Introduction</a:t>
            </a:r>
          </a:p>
        </p:txBody>
      </p:sp>
      <p:sp>
        <p:nvSpPr>
          <p:cNvPr id="14" name="Rectangle 13">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descr="A black background with blue text&#10;&#10;Description automatically generated">
            <a:extLst>
              <a:ext uri="{FF2B5EF4-FFF2-40B4-BE49-F238E27FC236}">
                <a16:creationId xmlns:a16="http://schemas.microsoft.com/office/drawing/2014/main" id="{5814A954-DB12-7531-092B-A51F1F6732B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78459" y="107345"/>
            <a:ext cx="2723270" cy="1036675"/>
          </a:xfrm>
          <a:prstGeom prst="rect">
            <a:avLst/>
          </a:prstGeom>
        </p:spPr>
      </p:pic>
    </p:spTree>
    <p:extLst>
      <p:ext uri="{BB962C8B-B14F-4D97-AF65-F5344CB8AC3E}">
        <p14:creationId xmlns:p14="http://schemas.microsoft.com/office/powerpoint/2010/main" val="445801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par>
                                <p:cTn id="8" presetID="10" presetClass="entr" presetSubtype="0" fill="hold" grpId="0" nodeType="withEffect">
                                  <p:stCondLst>
                                    <p:cond delay="2000"/>
                                  </p:stCondLst>
                                  <p:iterate type="lt">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4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2F016F48-6042-2649-6060-F52D5D54E8C0}"/>
              </a:ext>
            </a:extLst>
          </p:cNvPr>
          <p:cNvPicPr>
            <a:picLocks noChangeAspect="1"/>
          </p:cNvPicPr>
          <p:nvPr/>
        </p:nvPicPr>
        <p:blipFill rotWithShape="1">
          <a:blip r:embed="rId2"/>
          <a:srcRect t="6301" r="11234" b="2792"/>
          <a:stretch/>
        </p:blipFill>
        <p:spPr>
          <a:xfrm>
            <a:off x="3570159" y="0"/>
            <a:ext cx="8668512" cy="6857990"/>
          </a:xfrm>
          <a:prstGeom prst="rect">
            <a:avLst/>
          </a:prstGeom>
        </p:spPr>
      </p:pic>
      <p:sp>
        <p:nvSpPr>
          <p:cNvPr id="12" name="Rectangle 11">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0C5EFC7-7325-AB39-B993-10E1E986BE20}"/>
              </a:ext>
            </a:extLst>
          </p:cNvPr>
          <p:cNvSpPr>
            <a:spLocks noGrp="1"/>
          </p:cNvSpPr>
          <p:nvPr>
            <p:ph type="ctrTitle"/>
          </p:nvPr>
        </p:nvSpPr>
        <p:spPr>
          <a:xfrm>
            <a:off x="477981" y="1634853"/>
            <a:ext cx="8076084" cy="4913437"/>
          </a:xfrm>
        </p:spPr>
        <p:txBody>
          <a:bodyPr anchor="b">
            <a:noAutofit/>
          </a:bodyPr>
          <a:lstStyle/>
          <a:p>
            <a:pPr marL="457200" indent="-457200" algn="l">
              <a:buFont typeface="Arial" panose="020B0604020202020204" pitchFamily="34" charset="0"/>
              <a:buChar char="•"/>
            </a:pPr>
            <a:r>
              <a:rPr lang="en-US" sz="2800" b="0" i="0" dirty="0">
                <a:effectLst/>
                <a:latin typeface="Söhne"/>
              </a:rPr>
              <a:t>These methods acknowledge the diverse needs and learning styles of students, making language learning a more immersive and practical experience. </a:t>
            </a:r>
            <a:br>
              <a:rPr lang="en-US" sz="2800" b="0" i="0" dirty="0">
                <a:effectLst/>
                <a:latin typeface="Söhne"/>
              </a:rPr>
            </a:br>
            <a:br>
              <a:rPr lang="en-US" sz="2800" b="0" i="0" dirty="0">
                <a:effectLst/>
                <a:latin typeface="Söhne"/>
              </a:rPr>
            </a:br>
            <a:r>
              <a:rPr lang="en-US" sz="2800" b="0" i="0" dirty="0">
                <a:effectLst/>
                <a:latin typeface="Söhne"/>
              </a:rPr>
              <a:t>Whether it's emphasizing </a:t>
            </a:r>
            <a:br>
              <a:rPr lang="en-US" sz="2800" b="0" i="0" dirty="0">
                <a:effectLst/>
                <a:latin typeface="Söhne"/>
              </a:rPr>
            </a:br>
            <a:r>
              <a:rPr lang="en-US" sz="2800" dirty="0">
                <a:latin typeface="Söhne"/>
              </a:rPr>
              <a:t>	</a:t>
            </a:r>
            <a:r>
              <a:rPr lang="en-US" sz="2800" b="0" i="0" dirty="0">
                <a:effectLst/>
                <a:latin typeface="Söhne"/>
              </a:rPr>
              <a:t>communication skills, </a:t>
            </a:r>
            <a:br>
              <a:rPr lang="en-US" sz="2800" b="0" i="0" dirty="0">
                <a:effectLst/>
                <a:latin typeface="Söhne"/>
              </a:rPr>
            </a:br>
            <a:r>
              <a:rPr lang="en-US" sz="2800" dirty="0">
                <a:latin typeface="Söhne"/>
              </a:rPr>
              <a:t>	</a:t>
            </a:r>
            <a:r>
              <a:rPr lang="en-US" sz="2800" b="0" i="0" dirty="0">
                <a:effectLst/>
                <a:latin typeface="Söhne"/>
              </a:rPr>
              <a:t>integrating language with other subjects, or </a:t>
            </a:r>
            <a:br>
              <a:rPr lang="en-US" sz="2800" b="0" i="0" dirty="0">
                <a:effectLst/>
                <a:latin typeface="Söhne"/>
              </a:rPr>
            </a:br>
            <a:r>
              <a:rPr lang="en-US" sz="2800" b="0" i="0" dirty="0">
                <a:effectLst/>
                <a:latin typeface="Söhne"/>
              </a:rPr>
              <a:t>	leveraging technology for interactive resources, these approaches offer rich options to enhance English language education.</a:t>
            </a:r>
            <a:endParaRPr lang="en-US" sz="2400" b="1" dirty="0">
              <a:effectLst>
                <a:outerShdw blurRad="38100" dist="38100" dir="2700000" algn="tl">
                  <a:srgbClr val="000000">
                    <a:alpha val="43137"/>
                  </a:srgbClr>
                </a:outerShdw>
              </a:effectLst>
            </a:endParaRPr>
          </a:p>
        </p:txBody>
      </p:sp>
      <p:sp>
        <p:nvSpPr>
          <p:cNvPr id="3" name="Subtitle 2">
            <a:extLst>
              <a:ext uri="{FF2B5EF4-FFF2-40B4-BE49-F238E27FC236}">
                <a16:creationId xmlns:a16="http://schemas.microsoft.com/office/drawing/2014/main" id="{A756A9FE-5D91-3D0C-7CC2-E9870FC1CB56}"/>
              </a:ext>
            </a:extLst>
          </p:cNvPr>
          <p:cNvSpPr>
            <a:spLocks noGrp="1"/>
          </p:cNvSpPr>
          <p:nvPr>
            <p:ph type="subTitle" idx="1"/>
          </p:nvPr>
        </p:nvSpPr>
        <p:spPr>
          <a:xfrm>
            <a:off x="333960" y="1449345"/>
            <a:ext cx="2462332" cy="628367"/>
          </a:xfrm>
        </p:spPr>
        <p:txBody>
          <a:bodyPr>
            <a:normAutofit/>
          </a:bodyPr>
          <a:lstStyle/>
          <a:p>
            <a:pPr algn="l"/>
            <a:r>
              <a:rPr lang="en-US" sz="2000" b="1" dirty="0"/>
              <a:t>Introduction</a:t>
            </a:r>
          </a:p>
        </p:txBody>
      </p:sp>
      <p:sp>
        <p:nvSpPr>
          <p:cNvPr id="14" name="Rectangle 13">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5" descr="A black background with blue text&#10;&#10;Description automatically generated">
            <a:extLst>
              <a:ext uri="{FF2B5EF4-FFF2-40B4-BE49-F238E27FC236}">
                <a16:creationId xmlns:a16="http://schemas.microsoft.com/office/drawing/2014/main" id="{07081A14-16B2-A20A-7DB7-481AE2155E2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78459" y="107345"/>
            <a:ext cx="2723270" cy="1036675"/>
          </a:xfrm>
          <a:prstGeom prst="rect">
            <a:avLst/>
          </a:prstGeom>
        </p:spPr>
      </p:pic>
    </p:spTree>
    <p:extLst>
      <p:ext uri="{BB962C8B-B14F-4D97-AF65-F5344CB8AC3E}">
        <p14:creationId xmlns:p14="http://schemas.microsoft.com/office/powerpoint/2010/main" val="1737381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par>
                                <p:cTn id="8" presetID="10" presetClass="entr" presetSubtype="0" fill="hold" grpId="0" nodeType="withEffect">
                                  <p:stCondLst>
                                    <p:cond delay="2000"/>
                                  </p:stCondLst>
                                  <p:iterate type="lt">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4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9D25F302-27C5-414F-97F8-6EA0A6C028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ight Triangle 18">
            <a:extLst>
              <a:ext uri="{FF2B5EF4-FFF2-40B4-BE49-F238E27FC236}">
                <a16:creationId xmlns:a16="http://schemas.microsoft.com/office/drawing/2014/main" id="{830A36F8-48C2-4842-A87B-8CE8DF4E7F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8F451A30-466B-4996-9BA5-CD6ABCC6D5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A264088-0C1C-CA4D-57D3-6A0E4017EFC1}"/>
              </a:ext>
            </a:extLst>
          </p:cNvPr>
          <p:cNvSpPr>
            <a:spLocks noGrp="1"/>
          </p:cNvSpPr>
          <p:nvPr>
            <p:ph type="title"/>
          </p:nvPr>
        </p:nvSpPr>
        <p:spPr>
          <a:xfrm>
            <a:off x="5255260" y="1188637"/>
            <a:ext cx="5852711" cy="1597228"/>
          </a:xfrm>
        </p:spPr>
        <p:txBody>
          <a:bodyPr>
            <a:normAutofit/>
          </a:bodyPr>
          <a:lstStyle/>
          <a:p>
            <a:r>
              <a:rPr lang="en-US" sz="6000" dirty="0"/>
              <a:t>Warm-up</a:t>
            </a:r>
          </a:p>
        </p:txBody>
      </p:sp>
      <p:pic>
        <p:nvPicPr>
          <p:cNvPr id="7" name="Graphic 6" descr="Classroom">
            <a:extLst>
              <a:ext uri="{FF2B5EF4-FFF2-40B4-BE49-F238E27FC236}">
                <a16:creationId xmlns:a16="http://schemas.microsoft.com/office/drawing/2014/main" id="{A2814540-7689-AA24-0DA9-6A905A40AAC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23357" y="1700588"/>
            <a:ext cx="3533985" cy="3533985"/>
          </a:xfrm>
          <a:prstGeom prst="rect">
            <a:avLst/>
          </a:prstGeom>
        </p:spPr>
      </p:pic>
      <p:sp>
        <p:nvSpPr>
          <p:cNvPr id="3" name="Content Placeholder 2">
            <a:extLst>
              <a:ext uri="{FF2B5EF4-FFF2-40B4-BE49-F238E27FC236}">
                <a16:creationId xmlns:a16="http://schemas.microsoft.com/office/drawing/2014/main" id="{DCF4317D-F2E0-FC3E-B335-0FF98B1D19D2}"/>
              </a:ext>
            </a:extLst>
          </p:cNvPr>
          <p:cNvSpPr>
            <a:spLocks noGrp="1"/>
          </p:cNvSpPr>
          <p:nvPr>
            <p:ph idx="1"/>
          </p:nvPr>
        </p:nvSpPr>
        <p:spPr>
          <a:xfrm>
            <a:off x="5255259" y="2998278"/>
            <a:ext cx="6291567" cy="2728198"/>
          </a:xfrm>
        </p:spPr>
        <p:txBody>
          <a:bodyPr anchor="t">
            <a:normAutofit/>
          </a:bodyPr>
          <a:lstStyle/>
          <a:p>
            <a:r>
              <a:rPr lang="en-US" dirty="0">
                <a:latin typeface="Söhne"/>
              </a:rPr>
              <a:t>What are traditional TEFL teaching methods?</a:t>
            </a:r>
          </a:p>
          <a:p>
            <a:r>
              <a:rPr lang="en-US" dirty="0">
                <a:latin typeface="Söhne"/>
              </a:rPr>
              <a:t>Can you list some?</a:t>
            </a:r>
            <a:endParaRPr lang="en-US" dirty="0"/>
          </a:p>
        </p:txBody>
      </p:sp>
      <p:pic>
        <p:nvPicPr>
          <p:cNvPr id="4" name="Picture 3" descr="A black background with blue text&#10;&#10;Description automatically generated">
            <a:extLst>
              <a:ext uri="{FF2B5EF4-FFF2-40B4-BE49-F238E27FC236}">
                <a16:creationId xmlns:a16="http://schemas.microsoft.com/office/drawing/2014/main" id="{5E080B97-0E81-8BCB-F619-28BFBF32A2B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9468" y="835127"/>
            <a:ext cx="2723270" cy="1036675"/>
          </a:xfrm>
          <a:prstGeom prst="rect">
            <a:avLst/>
          </a:prstGeom>
        </p:spPr>
      </p:pic>
    </p:spTree>
    <p:extLst>
      <p:ext uri="{BB962C8B-B14F-4D97-AF65-F5344CB8AC3E}">
        <p14:creationId xmlns:p14="http://schemas.microsoft.com/office/powerpoint/2010/main" val="4848020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2659FDB4-FCBE-4A89-B46D-43D4FA5446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313"/>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a:extLst>
              <a:ext uri="{FF2B5EF4-FFF2-40B4-BE49-F238E27FC236}">
                <a16:creationId xmlns:a16="http://schemas.microsoft.com/office/drawing/2014/main" id="{8E2C63D1-CC90-5656-BD6C-6A8631D50145}"/>
              </a:ext>
            </a:extLst>
          </p:cNvPr>
          <p:cNvSpPr>
            <a:spLocks noGrp="1"/>
          </p:cNvSpPr>
          <p:nvPr>
            <p:ph type="title"/>
          </p:nvPr>
        </p:nvSpPr>
        <p:spPr>
          <a:xfrm>
            <a:off x="479394" y="1070800"/>
            <a:ext cx="3939688" cy="5583126"/>
          </a:xfrm>
        </p:spPr>
        <p:txBody>
          <a:bodyPr>
            <a:normAutofit/>
          </a:bodyPr>
          <a:lstStyle/>
          <a:p>
            <a:pPr algn="ctr"/>
            <a:r>
              <a:rPr lang="en-US" i="0" dirty="0">
                <a:effectLst/>
                <a:highlight>
                  <a:srgbClr val="FFFF00"/>
                </a:highlight>
                <a:latin typeface="Söhne"/>
              </a:rPr>
              <a:t>Traditional Approaches to TEFL</a:t>
            </a:r>
            <a:endParaRPr lang="en-US" dirty="0">
              <a:highlight>
                <a:srgbClr val="FFFF00"/>
              </a:highlight>
            </a:endParaRPr>
          </a:p>
        </p:txBody>
      </p:sp>
      <p:cxnSp>
        <p:nvCxnSpPr>
          <p:cNvPr id="31" name="Straight Connector 30">
            <a:extLst>
              <a:ext uri="{FF2B5EF4-FFF2-40B4-BE49-F238E27FC236}">
                <a16:creationId xmlns:a16="http://schemas.microsoft.com/office/drawing/2014/main" id="{C8F51B3F-8331-4E4A-AE96-D47B1006EEA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8053" y="1132114"/>
            <a:ext cx="0" cy="5717573"/>
          </a:xfrm>
          <a:prstGeom prst="line">
            <a:avLst/>
          </a:prstGeom>
          <a:ln w="25400" cap="sq">
            <a:gradFill flip="none" rotWithShape="1">
              <a:gsLst>
                <a:gs pos="0">
                  <a:schemeClr val="accent1"/>
                </a:gs>
                <a:gs pos="100000">
                  <a:schemeClr val="accent2"/>
                </a:gs>
              </a:gsLst>
              <a:lin ang="16200000" scaled="1"/>
              <a:tileRect/>
            </a:gradFill>
            <a:beve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32CF0C23-5B98-67F5-65EB-2DA3DD906478}"/>
              </a:ext>
            </a:extLst>
          </p:cNvPr>
          <p:cNvGraphicFramePr>
            <a:graphicFrameLocks noGrp="1"/>
          </p:cNvGraphicFramePr>
          <p:nvPr>
            <p:ph idx="1"/>
            <p:extLst>
              <p:ext uri="{D42A27DB-BD31-4B8C-83A1-F6EECF244321}">
                <p14:modId xmlns:p14="http://schemas.microsoft.com/office/powerpoint/2010/main" val="3176873952"/>
              </p:ext>
            </p:extLst>
          </p:nvPr>
        </p:nvGraphicFramePr>
        <p:xfrm>
          <a:off x="5108535" y="688258"/>
          <a:ext cx="6604070" cy="59718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2" descr="A black background with blue text&#10;&#10;Description automatically generated">
            <a:extLst>
              <a:ext uri="{FF2B5EF4-FFF2-40B4-BE49-F238E27FC236}">
                <a16:creationId xmlns:a16="http://schemas.microsoft.com/office/drawing/2014/main" id="{D420F082-D178-5088-BE5D-8AECDABFBB7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01711" y="404980"/>
            <a:ext cx="2723270" cy="1036675"/>
          </a:xfrm>
          <a:prstGeom prst="rect">
            <a:avLst/>
          </a:prstGeom>
        </p:spPr>
      </p:pic>
    </p:spTree>
    <p:extLst>
      <p:ext uri="{BB962C8B-B14F-4D97-AF65-F5344CB8AC3E}">
        <p14:creationId xmlns:p14="http://schemas.microsoft.com/office/powerpoint/2010/main" val="2916030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B7BE9-C685-4811-89FC-98A863F33BC4}"/>
              </a:ext>
            </a:extLst>
          </p:cNvPr>
          <p:cNvSpPr>
            <a:spLocks noGrp="1"/>
          </p:cNvSpPr>
          <p:nvPr>
            <p:ph type="title"/>
          </p:nvPr>
        </p:nvSpPr>
        <p:spPr>
          <a:xfrm>
            <a:off x="3276600" y="365125"/>
            <a:ext cx="8077200" cy="1325563"/>
          </a:xfrm>
        </p:spPr>
        <p:txBody>
          <a:bodyPr/>
          <a:lstStyle/>
          <a:p>
            <a:pPr algn="ctr"/>
            <a:r>
              <a:rPr lang="en-GB" b="1" dirty="0"/>
              <a:t>The Grammar Translation Method</a:t>
            </a:r>
            <a:endParaRPr lang="en-GB" dirty="0"/>
          </a:p>
        </p:txBody>
      </p:sp>
      <p:sp>
        <p:nvSpPr>
          <p:cNvPr id="3" name="Content Placeholder 2">
            <a:extLst>
              <a:ext uri="{FF2B5EF4-FFF2-40B4-BE49-F238E27FC236}">
                <a16:creationId xmlns:a16="http://schemas.microsoft.com/office/drawing/2014/main" id="{9CD8C221-4D6D-4587-8102-343805A31036}"/>
              </a:ext>
            </a:extLst>
          </p:cNvPr>
          <p:cNvSpPr>
            <a:spLocks noGrp="1"/>
          </p:cNvSpPr>
          <p:nvPr>
            <p:ph idx="1"/>
          </p:nvPr>
        </p:nvSpPr>
        <p:spPr>
          <a:xfrm>
            <a:off x="501711" y="1690688"/>
            <a:ext cx="11188577" cy="4755832"/>
          </a:xfrm>
        </p:spPr>
        <p:txBody>
          <a:bodyPr>
            <a:normAutofit lnSpcReduction="10000"/>
          </a:bodyPr>
          <a:lstStyle/>
          <a:p>
            <a:pPr marL="0" indent="0">
              <a:buNone/>
            </a:pPr>
            <a:r>
              <a:rPr lang="en-GB" sz="2400" b="1" i="1" dirty="0" err="1">
                <a:solidFill>
                  <a:srgbClr val="C00000"/>
                </a:solidFill>
              </a:rPr>
              <a:t>Prator</a:t>
            </a:r>
            <a:r>
              <a:rPr lang="en-GB" sz="2400" b="1" i="1" dirty="0">
                <a:solidFill>
                  <a:srgbClr val="C00000"/>
                </a:solidFill>
              </a:rPr>
              <a:t> and </a:t>
            </a:r>
            <a:r>
              <a:rPr lang="en-GB" sz="2400" b="1" i="1" dirty="0" err="1">
                <a:solidFill>
                  <a:srgbClr val="C00000"/>
                </a:solidFill>
              </a:rPr>
              <a:t>Celce</a:t>
            </a:r>
            <a:r>
              <a:rPr lang="en-GB" sz="2400" b="1" i="1" dirty="0">
                <a:solidFill>
                  <a:srgbClr val="C00000"/>
                </a:solidFill>
              </a:rPr>
              <a:t>-Murcia (1979:3) listed the major characteristics of Grammar-Translation:</a:t>
            </a:r>
            <a:endParaRPr lang="en-US" sz="2400" b="1" i="1" dirty="0">
              <a:solidFill>
                <a:srgbClr val="C00000"/>
              </a:solidFill>
            </a:endParaRPr>
          </a:p>
          <a:p>
            <a:r>
              <a:rPr lang="en-US" sz="2000" dirty="0"/>
              <a:t>Classes are taught in the </a:t>
            </a:r>
            <a:r>
              <a:rPr lang="en-US" sz="2000" b="1" dirty="0"/>
              <a:t>mother tongue</a:t>
            </a:r>
            <a:r>
              <a:rPr lang="en-US" sz="2000" dirty="0"/>
              <a:t>, with little active use of the target language;</a:t>
            </a:r>
          </a:p>
          <a:p>
            <a:r>
              <a:rPr lang="en-US" sz="2000" dirty="0"/>
              <a:t>Much vocabulary is taught in the form of </a:t>
            </a:r>
            <a:r>
              <a:rPr lang="en-US" sz="2000" b="1" dirty="0"/>
              <a:t>lists of isolated words</a:t>
            </a:r>
            <a:r>
              <a:rPr lang="en-US" sz="2000" dirty="0"/>
              <a:t>; </a:t>
            </a:r>
          </a:p>
          <a:p>
            <a:r>
              <a:rPr lang="en-US" sz="2000" dirty="0"/>
              <a:t>Long, elaborate explanations of the </a:t>
            </a:r>
            <a:r>
              <a:rPr lang="en-US" sz="2000" b="1" dirty="0"/>
              <a:t>intricacies of grammar</a:t>
            </a:r>
            <a:r>
              <a:rPr lang="en-US" sz="2000" dirty="0"/>
              <a:t> are given;</a:t>
            </a:r>
          </a:p>
          <a:p>
            <a:r>
              <a:rPr lang="en-US" sz="2000" dirty="0"/>
              <a:t>Grammar was taught </a:t>
            </a:r>
            <a:r>
              <a:rPr lang="en-US" sz="2000" b="1" dirty="0"/>
              <a:t>deductively </a:t>
            </a:r>
          </a:p>
          <a:p>
            <a:r>
              <a:rPr lang="en-US" sz="2000" dirty="0"/>
              <a:t>Grammar provides the rules for putting words together, and instruction often </a:t>
            </a:r>
            <a:r>
              <a:rPr lang="en-US" sz="2000" b="1" dirty="0"/>
              <a:t>focuses on the form and inflection of words</a:t>
            </a:r>
            <a:r>
              <a:rPr lang="en-US" sz="2000" dirty="0"/>
              <a:t>;</a:t>
            </a:r>
          </a:p>
          <a:p>
            <a:r>
              <a:rPr lang="en-US" sz="2000" dirty="0"/>
              <a:t>Reading of </a:t>
            </a:r>
            <a:r>
              <a:rPr lang="en-US" sz="2000" b="1" dirty="0"/>
              <a:t>difficult classical texts</a:t>
            </a:r>
            <a:r>
              <a:rPr lang="en-US" sz="2000" dirty="0"/>
              <a:t> is begun early;</a:t>
            </a:r>
          </a:p>
          <a:p>
            <a:r>
              <a:rPr lang="en-US" sz="2000" b="1" dirty="0"/>
              <a:t>Little attention</a:t>
            </a:r>
            <a:r>
              <a:rPr lang="en-US" sz="2000" dirty="0"/>
              <a:t> is paid to the </a:t>
            </a:r>
            <a:r>
              <a:rPr lang="en-US" sz="2000" b="1" dirty="0"/>
              <a:t>context of texts</a:t>
            </a:r>
            <a:r>
              <a:rPr lang="en-US" sz="2000" dirty="0"/>
              <a:t>, which are treated as exercises in grammatical analysis;</a:t>
            </a:r>
          </a:p>
          <a:p>
            <a:r>
              <a:rPr lang="en-US" sz="2000" dirty="0"/>
              <a:t>Often the only </a:t>
            </a:r>
            <a:r>
              <a:rPr lang="en-US" sz="2000" b="1" dirty="0"/>
              <a:t>drills</a:t>
            </a:r>
            <a:r>
              <a:rPr lang="en-US" sz="2000" dirty="0"/>
              <a:t> are exercises in </a:t>
            </a:r>
            <a:r>
              <a:rPr lang="en-US" sz="2000" b="1" dirty="0"/>
              <a:t>translating disconnected sentences</a:t>
            </a:r>
            <a:r>
              <a:rPr lang="en-US" sz="2000" dirty="0"/>
              <a:t> from the target language into the mother tongue;</a:t>
            </a:r>
          </a:p>
          <a:p>
            <a:r>
              <a:rPr lang="en-US" sz="2000" b="1" dirty="0"/>
              <a:t>Little</a:t>
            </a:r>
            <a:r>
              <a:rPr lang="en-US" sz="2000" dirty="0"/>
              <a:t> or no </a:t>
            </a:r>
            <a:r>
              <a:rPr lang="en-US" sz="2000" b="1" dirty="0"/>
              <a:t>attention</a:t>
            </a:r>
            <a:r>
              <a:rPr lang="en-US" sz="2000" dirty="0"/>
              <a:t> is given to </a:t>
            </a:r>
            <a:r>
              <a:rPr lang="en-US" sz="2000" b="1" dirty="0"/>
              <a:t>pronunciation</a:t>
            </a:r>
            <a:r>
              <a:rPr lang="en-US" sz="2000" dirty="0"/>
              <a:t>.</a:t>
            </a:r>
          </a:p>
        </p:txBody>
      </p:sp>
      <p:pic>
        <p:nvPicPr>
          <p:cNvPr id="4" name="Picture 3" descr="A black background with blue text&#10;&#10;Description automatically generated">
            <a:extLst>
              <a:ext uri="{FF2B5EF4-FFF2-40B4-BE49-F238E27FC236}">
                <a16:creationId xmlns:a16="http://schemas.microsoft.com/office/drawing/2014/main" id="{90ACB04E-BC41-35F8-44BF-9A7C1EC3B13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1711" y="404980"/>
            <a:ext cx="2723270" cy="1036675"/>
          </a:xfrm>
          <a:prstGeom prst="rect">
            <a:avLst/>
          </a:prstGeom>
        </p:spPr>
      </p:pic>
    </p:spTree>
    <p:extLst>
      <p:ext uri="{BB962C8B-B14F-4D97-AF65-F5344CB8AC3E}">
        <p14:creationId xmlns:p14="http://schemas.microsoft.com/office/powerpoint/2010/main" val="3641887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ED896-23E1-4A43-AB0C-93F5F36B31AC}"/>
              </a:ext>
            </a:extLst>
          </p:cNvPr>
          <p:cNvSpPr>
            <a:spLocks noGrp="1"/>
          </p:cNvSpPr>
          <p:nvPr>
            <p:ph type="title"/>
          </p:nvPr>
        </p:nvSpPr>
        <p:spPr>
          <a:xfrm>
            <a:off x="3224980" y="365125"/>
            <a:ext cx="8128819" cy="1325563"/>
          </a:xfrm>
        </p:spPr>
        <p:txBody>
          <a:bodyPr/>
          <a:lstStyle/>
          <a:p>
            <a:pPr algn="ctr"/>
            <a:r>
              <a:rPr lang="en-GB" b="1" dirty="0"/>
              <a:t>The Grammar Translation Method</a:t>
            </a:r>
            <a:endParaRPr lang="en-GB" dirty="0"/>
          </a:p>
        </p:txBody>
      </p:sp>
      <p:sp>
        <p:nvSpPr>
          <p:cNvPr id="3" name="Content Placeholder 2">
            <a:extLst>
              <a:ext uri="{FF2B5EF4-FFF2-40B4-BE49-F238E27FC236}">
                <a16:creationId xmlns:a16="http://schemas.microsoft.com/office/drawing/2014/main" id="{A3BF1BEF-CF96-416A-A1E3-3E9D91D6A376}"/>
              </a:ext>
            </a:extLst>
          </p:cNvPr>
          <p:cNvSpPr>
            <a:spLocks noGrp="1"/>
          </p:cNvSpPr>
          <p:nvPr>
            <p:ph idx="1"/>
          </p:nvPr>
        </p:nvSpPr>
        <p:spPr>
          <a:xfrm>
            <a:off x="501711" y="1690689"/>
            <a:ext cx="11188577" cy="4741644"/>
          </a:xfrm>
        </p:spPr>
        <p:txBody>
          <a:bodyPr>
            <a:noAutofit/>
          </a:bodyPr>
          <a:lstStyle/>
          <a:p>
            <a:r>
              <a:rPr lang="en-US" sz="2000" b="1" i="1" dirty="0">
                <a:solidFill>
                  <a:srgbClr val="C00000"/>
                </a:solidFill>
              </a:rPr>
              <a:t>This method was criticized heavily afterwards. </a:t>
            </a:r>
          </a:p>
          <a:p>
            <a:r>
              <a:rPr lang="en-US" sz="2000" dirty="0"/>
              <a:t>1. One of the main objections to this method was its </a:t>
            </a:r>
            <a:r>
              <a:rPr lang="en-US" sz="2000" b="1" dirty="0"/>
              <a:t>emphasis on translation</a:t>
            </a:r>
            <a:r>
              <a:rPr lang="en-US" sz="2000" dirty="0"/>
              <a:t> as a means to foreign language learning. In fact, what many applied linguists objected to was the incorrect use of translation and the use of weak translation. </a:t>
            </a:r>
          </a:p>
          <a:p>
            <a:r>
              <a:rPr lang="en-US" sz="2000" dirty="0"/>
              <a:t>2. Another objection was that </a:t>
            </a:r>
            <a:r>
              <a:rPr lang="en-US" sz="2000" b="1" dirty="0"/>
              <a:t>it did not encourage oral participation</a:t>
            </a:r>
            <a:r>
              <a:rPr lang="en-US" sz="2000" dirty="0"/>
              <a:t> on the part of the learners; therefore, the method was accused of neglecting the aural/oral language skills.</a:t>
            </a:r>
          </a:p>
          <a:p>
            <a:r>
              <a:rPr lang="en-US" sz="2000" dirty="0"/>
              <a:t>3. The method also encouraged the </a:t>
            </a:r>
            <a:r>
              <a:rPr lang="en-US" sz="2000" b="1" dirty="0"/>
              <a:t>memorization of vocabulary lists</a:t>
            </a:r>
            <a:r>
              <a:rPr lang="en-US" sz="2000" dirty="0"/>
              <a:t> and their meaning in the native language.</a:t>
            </a:r>
          </a:p>
          <a:p>
            <a:r>
              <a:rPr lang="en-US" sz="2000" dirty="0"/>
              <a:t>4. The method does not pay a lot of attention to the real use of the foreign language in its </a:t>
            </a:r>
            <a:r>
              <a:rPr lang="en-US" sz="2000" b="1" dirty="0"/>
              <a:t>natural context</a:t>
            </a:r>
            <a:r>
              <a:rPr lang="en-US" sz="2000" dirty="0"/>
              <a:t>. Therefore, it was accused of teaching about the language rather than </a:t>
            </a:r>
            <a:r>
              <a:rPr lang="en-GB" sz="2000" dirty="0"/>
              <a:t>the language itself.</a:t>
            </a:r>
            <a:endParaRPr lang="en-US" sz="2000" dirty="0"/>
          </a:p>
        </p:txBody>
      </p:sp>
      <p:pic>
        <p:nvPicPr>
          <p:cNvPr id="4" name="Picture 3" descr="A black background with blue text&#10;&#10;Description automatically generated">
            <a:extLst>
              <a:ext uri="{FF2B5EF4-FFF2-40B4-BE49-F238E27FC236}">
                <a16:creationId xmlns:a16="http://schemas.microsoft.com/office/drawing/2014/main" id="{3810F99D-BC06-5893-E7B0-7646312469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1711" y="404980"/>
            <a:ext cx="2723270" cy="1036675"/>
          </a:xfrm>
          <a:prstGeom prst="rect">
            <a:avLst/>
          </a:prstGeom>
        </p:spPr>
      </p:pic>
    </p:spTree>
    <p:extLst>
      <p:ext uri="{BB962C8B-B14F-4D97-AF65-F5344CB8AC3E}">
        <p14:creationId xmlns:p14="http://schemas.microsoft.com/office/powerpoint/2010/main" val="812172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52EF1C-A0AD-4AE4-B9A0-A0BBFACC92C0}"/>
              </a:ext>
            </a:extLst>
          </p:cNvPr>
          <p:cNvSpPr>
            <a:spLocks noGrp="1"/>
          </p:cNvSpPr>
          <p:nvPr>
            <p:ph type="title"/>
          </p:nvPr>
        </p:nvSpPr>
        <p:spPr>
          <a:xfrm>
            <a:off x="3215148" y="365125"/>
            <a:ext cx="8138652" cy="1325563"/>
          </a:xfrm>
        </p:spPr>
        <p:txBody>
          <a:bodyPr/>
          <a:lstStyle/>
          <a:p>
            <a:pPr algn="ctr"/>
            <a:r>
              <a:rPr lang="en-GB" b="1" dirty="0"/>
              <a:t>The Direct Method</a:t>
            </a:r>
            <a:endParaRPr lang="en-GB" dirty="0"/>
          </a:p>
        </p:txBody>
      </p:sp>
      <p:sp>
        <p:nvSpPr>
          <p:cNvPr id="3" name="Content Placeholder 2">
            <a:extLst>
              <a:ext uri="{FF2B5EF4-FFF2-40B4-BE49-F238E27FC236}">
                <a16:creationId xmlns:a16="http://schemas.microsoft.com/office/drawing/2014/main" id="{840ADCAD-F35E-453B-9DD9-D224F3AB548E}"/>
              </a:ext>
            </a:extLst>
          </p:cNvPr>
          <p:cNvSpPr>
            <a:spLocks noGrp="1"/>
          </p:cNvSpPr>
          <p:nvPr>
            <p:ph idx="1"/>
          </p:nvPr>
        </p:nvSpPr>
        <p:spPr>
          <a:xfrm>
            <a:off x="668594" y="1730543"/>
            <a:ext cx="10953135" cy="4733319"/>
          </a:xfrm>
        </p:spPr>
        <p:txBody>
          <a:bodyPr>
            <a:normAutofit fontScale="85000" lnSpcReduction="20000"/>
          </a:bodyPr>
          <a:lstStyle/>
          <a:p>
            <a:pPr marL="0" indent="0">
              <a:buNone/>
            </a:pPr>
            <a:r>
              <a:rPr lang="en-GB" b="1" i="1" dirty="0">
                <a:solidFill>
                  <a:srgbClr val="C00000"/>
                </a:solidFill>
              </a:rPr>
              <a:t>Richards and Rodgers summarized the principles of the Direct Method as follows (2001: 12)</a:t>
            </a:r>
            <a:endParaRPr lang="en-US" b="1" i="1" dirty="0">
              <a:solidFill>
                <a:srgbClr val="C00000"/>
              </a:solidFill>
            </a:endParaRPr>
          </a:p>
          <a:p>
            <a:pPr lvl="0"/>
            <a:r>
              <a:rPr lang="en-GB" dirty="0"/>
              <a:t>Classroom instruction was conducted exclusively in the </a:t>
            </a:r>
            <a:r>
              <a:rPr lang="en-GB" b="1" dirty="0"/>
              <a:t>target language</a:t>
            </a:r>
            <a:r>
              <a:rPr lang="en-GB" dirty="0"/>
              <a:t>;</a:t>
            </a:r>
            <a:endParaRPr lang="en-US" dirty="0"/>
          </a:p>
          <a:p>
            <a:pPr lvl="0"/>
            <a:r>
              <a:rPr lang="en-GB" dirty="0"/>
              <a:t>Only </a:t>
            </a:r>
            <a:r>
              <a:rPr lang="en-GB" b="1" dirty="0"/>
              <a:t>everyday vocabulary </a:t>
            </a:r>
            <a:r>
              <a:rPr lang="en-GB" dirty="0"/>
              <a:t>and sentences were taught;</a:t>
            </a:r>
            <a:endParaRPr lang="en-US" dirty="0"/>
          </a:p>
          <a:p>
            <a:pPr lvl="0"/>
            <a:r>
              <a:rPr lang="en-GB" b="1" dirty="0"/>
              <a:t>Oral communication</a:t>
            </a:r>
            <a:r>
              <a:rPr lang="en-GB" dirty="0"/>
              <a:t> skills were built up in a carefully graded progression organized around questions-and-answer exchanges between teachers and students in small intensive classes;</a:t>
            </a:r>
            <a:endParaRPr lang="en-US" dirty="0"/>
          </a:p>
          <a:p>
            <a:pPr lvl="0"/>
            <a:r>
              <a:rPr lang="en-GB" dirty="0"/>
              <a:t>Grammar was taught </a:t>
            </a:r>
            <a:r>
              <a:rPr lang="en-GB" b="1" dirty="0"/>
              <a:t>inductively</a:t>
            </a:r>
            <a:r>
              <a:rPr lang="en-GB" dirty="0"/>
              <a:t>;</a:t>
            </a:r>
            <a:endParaRPr lang="en-US" dirty="0"/>
          </a:p>
          <a:p>
            <a:pPr lvl="0"/>
            <a:r>
              <a:rPr lang="en-GB" dirty="0"/>
              <a:t>New teaching points were taught through </a:t>
            </a:r>
            <a:r>
              <a:rPr lang="en-GB" b="1" dirty="0"/>
              <a:t>modelling and practice</a:t>
            </a:r>
            <a:r>
              <a:rPr lang="en-GB" dirty="0"/>
              <a:t>;</a:t>
            </a:r>
            <a:endParaRPr lang="en-US" dirty="0"/>
          </a:p>
          <a:p>
            <a:pPr lvl="0"/>
            <a:r>
              <a:rPr lang="en-GB" b="1" dirty="0"/>
              <a:t>Concrete</a:t>
            </a:r>
            <a:r>
              <a:rPr lang="en-GB" dirty="0"/>
              <a:t> vocabulary was taught through </a:t>
            </a:r>
            <a:r>
              <a:rPr lang="en-GB" b="1" dirty="0"/>
              <a:t>demonstration</a:t>
            </a:r>
            <a:r>
              <a:rPr lang="en-GB" dirty="0"/>
              <a:t>, objects, pictures; </a:t>
            </a:r>
            <a:r>
              <a:rPr lang="en-GB" b="1" dirty="0"/>
              <a:t>Abstract</a:t>
            </a:r>
            <a:r>
              <a:rPr lang="en-GB" dirty="0"/>
              <a:t> vocabulary was taught through </a:t>
            </a:r>
            <a:r>
              <a:rPr lang="en-GB" b="1" dirty="0"/>
              <a:t>association of ideas</a:t>
            </a:r>
            <a:r>
              <a:rPr lang="en-GB" dirty="0"/>
              <a:t>;</a:t>
            </a:r>
            <a:endParaRPr lang="en-US" dirty="0"/>
          </a:p>
          <a:p>
            <a:pPr lvl="0"/>
            <a:r>
              <a:rPr lang="en-GB" dirty="0"/>
              <a:t>Both speech and listening comprehension were taught;</a:t>
            </a:r>
            <a:endParaRPr lang="en-US" dirty="0"/>
          </a:p>
          <a:p>
            <a:pPr lvl="0"/>
            <a:r>
              <a:rPr lang="en-GB" dirty="0"/>
              <a:t>Correct pronunciation and grammar were emphasized.</a:t>
            </a:r>
            <a:endParaRPr lang="en-US" dirty="0"/>
          </a:p>
          <a:p>
            <a:endParaRPr lang="en-GB" dirty="0"/>
          </a:p>
        </p:txBody>
      </p:sp>
      <p:pic>
        <p:nvPicPr>
          <p:cNvPr id="4" name="Picture 3" descr="A black background with blue text&#10;&#10;Description automatically generated">
            <a:extLst>
              <a:ext uri="{FF2B5EF4-FFF2-40B4-BE49-F238E27FC236}">
                <a16:creationId xmlns:a16="http://schemas.microsoft.com/office/drawing/2014/main" id="{FCF20FEC-3DD9-6AA3-07A1-669950D39C2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1711" y="404980"/>
            <a:ext cx="2723270" cy="1036675"/>
          </a:xfrm>
          <a:prstGeom prst="rect">
            <a:avLst/>
          </a:prstGeom>
        </p:spPr>
      </p:pic>
    </p:spTree>
    <p:extLst>
      <p:ext uri="{BB962C8B-B14F-4D97-AF65-F5344CB8AC3E}">
        <p14:creationId xmlns:p14="http://schemas.microsoft.com/office/powerpoint/2010/main" val="26222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347EF-265A-460D-B41A-7E4A76CD0A63}"/>
              </a:ext>
            </a:extLst>
          </p:cNvPr>
          <p:cNvSpPr>
            <a:spLocks noGrp="1"/>
          </p:cNvSpPr>
          <p:nvPr>
            <p:ph type="title"/>
          </p:nvPr>
        </p:nvSpPr>
        <p:spPr>
          <a:xfrm>
            <a:off x="3401960" y="365125"/>
            <a:ext cx="7951839" cy="1325563"/>
          </a:xfrm>
        </p:spPr>
        <p:txBody>
          <a:bodyPr/>
          <a:lstStyle/>
          <a:p>
            <a:pPr algn="ctr"/>
            <a:r>
              <a:rPr lang="en-GB" b="1" dirty="0"/>
              <a:t>The Direct Method</a:t>
            </a:r>
            <a:endParaRPr lang="en-GB" dirty="0"/>
          </a:p>
        </p:txBody>
      </p:sp>
      <p:sp>
        <p:nvSpPr>
          <p:cNvPr id="3" name="Content Placeholder 2">
            <a:extLst>
              <a:ext uri="{FF2B5EF4-FFF2-40B4-BE49-F238E27FC236}">
                <a16:creationId xmlns:a16="http://schemas.microsoft.com/office/drawing/2014/main" id="{536E593B-A117-4BC7-9E19-499ABF4BAD70}"/>
              </a:ext>
            </a:extLst>
          </p:cNvPr>
          <p:cNvSpPr>
            <a:spLocks noGrp="1"/>
          </p:cNvSpPr>
          <p:nvPr>
            <p:ph idx="1"/>
          </p:nvPr>
        </p:nvSpPr>
        <p:spPr>
          <a:xfrm>
            <a:off x="825910" y="1886719"/>
            <a:ext cx="10972666" cy="2698955"/>
          </a:xfrm>
        </p:spPr>
        <p:txBody>
          <a:bodyPr>
            <a:normAutofit/>
          </a:bodyPr>
          <a:lstStyle/>
          <a:p>
            <a:r>
              <a:rPr lang="en-US" sz="2000" b="1" dirty="0">
                <a:solidFill>
                  <a:srgbClr val="C00000"/>
                </a:solidFill>
              </a:rPr>
              <a:t>Does this method have weaknesses? </a:t>
            </a:r>
          </a:p>
          <a:p>
            <a:r>
              <a:rPr lang="en-US" sz="2000" dirty="0"/>
              <a:t>Although this method gained popularity, it was not exempted from severe criticism.</a:t>
            </a:r>
          </a:p>
          <a:p>
            <a:r>
              <a:rPr lang="en-US" sz="2000" dirty="0"/>
              <a:t>The elimination of translation and the use of the mother tongue as a technique to give the meaning of words and sentences was viewed as a mistake because </a:t>
            </a:r>
            <a:r>
              <a:rPr lang="en-US" sz="2000" b="1" dirty="0"/>
              <a:t>translation can help</a:t>
            </a:r>
            <a:r>
              <a:rPr lang="en-US" sz="2000" dirty="0"/>
              <a:t>, particularly, at the early stages of learning a foreign language. </a:t>
            </a:r>
          </a:p>
          <a:p>
            <a:r>
              <a:rPr lang="en-US" sz="2000" dirty="0"/>
              <a:t>Another weakness in the practice of this method is that </a:t>
            </a:r>
            <a:r>
              <a:rPr lang="en-US" sz="2000" b="1" dirty="0"/>
              <a:t>teaching graded reading passages does not lead to natural use </a:t>
            </a:r>
            <a:r>
              <a:rPr lang="en-US" sz="2000" dirty="0"/>
              <a:t>- ultimate goal of the method - of the foreign language.</a:t>
            </a:r>
          </a:p>
          <a:p>
            <a:pPr marL="0" indent="0">
              <a:buNone/>
            </a:pPr>
            <a:endParaRPr lang="en-GB" sz="2000" dirty="0"/>
          </a:p>
        </p:txBody>
      </p:sp>
      <p:graphicFrame>
        <p:nvGraphicFramePr>
          <p:cNvPr id="4" name="Table 3"/>
          <p:cNvGraphicFramePr>
            <a:graphicFrameLocks noGrp="1"/>
          </p:cNvGraphicFramePr>
          <p:nvPr>
            <p:extLst>
              <p:ext uri="{D42A27DB-BD31-4B8C-83A1-F6EECF244321}">
                <p14:modId xmlns:p14="http://schemas.microsoft.com/office/powerpoint/2010/main" val="142716762"/>
              </p:ext>
            </p:extLst>
          </p:nvPr>
        </p:nvGraphicFramePr>
        <p:xfrm>
          <a:off x="825910" y="4532672"/>
          <a:ext cx="10736825" cy="1997670"/>
        </p:xfrm>
        <a:graphic>
          <a:graphicData uri="http://schemas.openxmlformats.org/drawingml/2006/table">
            <a:tbl>
              <a:tblPr firstRow="1" firstCol="1" lastRow="1" lastCol="1" bandRow="1" bandCol="1">
                <a:tableStyleId>{69CF1AB2-1976-4502-BF36-3FF5EA218861}</a:tableStyleId>
              </a:tblPr>
              <a:tblGrid>
                <a:gridCol w="2637586">
                  <a:extLst>
                    <a:ext uri="{9D8B030D-6E8A-4147-A177-3AD203B41FA5}">
                      <a16:colId xmlns:a16="http://schemas.microsoft.com/office/drawing/2014/main" val="20000"/>
                    </a:ext>
                  </a:extLst>
                </a:gridCol>
                <a:gridCol w="8099239">
                  <a:extLst>
                    <a:ext uri="{9D8B030D-6E8A-4147-A177-3AD203B41FA5}">
                      <a16:colId xmlns:a16="http://schemas.microsoft.com/office/drawing/2014/main" val="20001"/>
                    </a:ext>
                  </a:extLst>
                </a:gridCol>
              </a:tblGrid>
              <a:tr h="903924">
                <a:tc>
                  <a:txBody>
                    <a:bodyPr/>
                    <a:lstStyle/>
                    <a:p>
                      <a:pPr marL="0" marR="0" algn="just">
                        <a:lnSpc>
                          <a:spcPct val="150000"/>
                        </a:lnSpc>
                        <a:spcBef>
                          <a:spcPts val="0"/>
                        </a:spcBef>
                        <a:spcAft>
                          <a:spcPts val="0"/>
                        </a:spcAft>
                      </a:pPr>
                      <a:r>
                        <a:rPr lang="en-GB" sz="1800" dirty="0">
                          <a:solidFill>
                            <a:srgbClr val="00CC99"/>
                          </a:solidFill>
                          <a:effectLst/>
                        </a:rPr>
                        <a:t>Deductive Learning</a:t>
                      </a:r>
                      <a:endParaRPr lang="en-US" sz="2000" dirty="0">
                        <a:solidFill>
                          <a:srgbClr val="00CC99"/>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GB" sz="1800" dirty="0">
                          <a:effectLst/>
                        </a:rPr>
                        <a:t>Grammatical explanations or rules are presented and then applied through practice in exercises</a:t>
                      </a:r>
                      <a:endParaRPr lang="en-US" sz="2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1093746">
                <a:tc>
                  <a:txBody>
                    <a:bodyPr/>
                    <a:lstStyle/>
                    <a:p>
                      <a:pPr marL="0" marR="0" algn="just">
                        <a:lnSpc>
                          <a:spcPct val="150000"/>
                        </a:lnSpc>
                        <a:spcBef>
                          <a:spcPts val="0"/>
                        </a:spcBef>
                        <a:spcAft>
                          <a:spcPts val="0"/>
                        </a:spcAft>
                      </a:pPr>
                      <a:r>
                        <a:rPr lang="en-GB" sz="1800" dirty="0">
                          <a:solidFill>
                            <a:srgbClr val="00CC99"/>
                          </a:solidFill>
                          <a:effectLst/>
                        </a:rPr>
                        <a:t>Inductive Learning</a:t>
                      </a:r>
                      <a:endParaRPr lang="en-US" sz="2000" dirty="0">
                        <a:solidFill>
                          <a:srgbClr val="00CC99"/>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en-GB" sz="1800" dirty="0">
                          <a:effectLst/>
                        </a:rPr>
                        <a:t>Learners are presented with examples. They then discover or induce language rules and principles on their own</a:t>
                      </a:r>
                      <a:endParaRPr lang="en-US" sz="2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1"/>
                  </a:ext>
                </a:extLst>
              </a:tr>
            </a:tbl>
          </a:graphicData>
        </a:graphic>
      </p:graphicFrame>
      <p:pic>
        <p:nvPicPr>
          <p:cNvPr id="5" name="Picture 4" descr="A black background with blue text&#10;&#10;Description automatically generated">
            <a:extLst>
              <a:ext uri="{FF2B5EF4-FFF2-40B4-BE49-F238E27FC236}">
                <a16:creationId xmlns:a16="http://schemas.microsoft.com/office/drawing/2014/main" id="{91C121E6-57D2-E4EA-4112-D8AAF72ECA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1711" y="404980"/>
            <a:ext cx="2723270" cy="1036675"/>
          </a:xfrm>
          <a:prstGeom prst="rect">
            <a:avLst/>
          </a:prstGeom>
        </p:spPr>
      </p:pic>
    </p:spTree>
    <p:extLst>
      <p:ext uri="{BB962C8B-B14F-4D97-AF65-F5344CB8AC3E}">
        <p14:creationId xmlns:p14="http://schemas.microsoft.com/office/powerpoint/2010/main" val="3076297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413</TotalTime>
  <Words>1399</Words>
  <Application>Microsoft Office PowerPoint</Application>
  <PresentationFormat>Widescreen</PresentationFormat>
  <Paragraphs>94</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Aptos</vt:lpstr>
      <vt:lpstr>Arial</vt:lpstr>
      <vt:lpstr>Calibri</vt:lpstr>
      <vt:lpstr>Calibri Light</vt:lpstr>
      <vt:lpstr>Söhne</vt:lpstr>
      <vt:lpstr>Times New Roman</vt:lpstr>
      <vt:lpstr>Office Theme</vt:lpstr>
      <vt:lpstr>Traditional Methods of Teaching English Language </vt:lpstr>
      <vt:lpstr> Traditional methods of teaching English language focus on making the learning process more engaging, interactive, and effective</vt:lpstr>
      <vt:lpstr>These methods acknowledge the diverse needs and learning styles of students, making language learning a more immersive and practical experience.   Whether it's emphasizing   communication skills,   integrating language with other subjects, or   leveraging technology for interactive resources, these approaches offer rich options to enhance English language education.</vt:lpstr>
      <vt:lpstr>Warm-up</vt:lpstr>
      <vt:lpstr>Traditional Approaches to TEFL</vt:lpstr>
      <vt:lpstr>The Grammar Translation Method</vt:lpstr>
      <vt:lpstr>The Grammar Translation Method</vt:lpstr>
      <vt:lpstr>The Direct Method</vt:lpstr>
      <vt:lpstr>The Direct Method</vt:lpstr>
      <vt:lpstr>The Audio-lingual Method</vt:lpstr>
      <vt:lpstr>The Audio-lingual Method</vt:lpstr>
      <vt:lpstr>The Audio-lingual Method</vt:lpstr>
      <vt:lpstr>The Audio-lingual Method</vt:lpstr>
      <vt:lpstr>The Audio-lingual Method</vt:lpstr>
      <vt:lpstr>Final thought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Modern Methods of Teaching English Language </dc:title>
  <dc:creator>Marine Milad</dc:creator>
  <cp:lastModifiedBy>Marine Milad</cp:lastModifiedBy>
  <cp:revision>18</cp:revision>
  <dcterms:created xsi:type="dcterms:W3CDTF">2023-10-26T12:30:20Z</dcterms:created>
  <dcterms:modified xsi:type="dcterms:W3CDTF">2024-05-26T19:35:56Z</dcterms:modified>
</cp:coreProperties>
</file>